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1" r:id="rId1"/>
  </p:sldMasterIdLst>
  <p:notesMasterIdLst>
    <p:notesMasterId r:id="rId30"/>
  </p:notesMasterIdLst>
  <p:sldIdLst>
    <p:sldId id="300" r:id="rId2"/>
    <p:sldId id="325" r:id="rId3"/>
    <p:sldId id="620" r:id="rId4"/>
    <p:sldId id="619" r:id="rId5"/>
    <p:sldId id="370" r:id="rId6"/>
    <p:sldId id="621" r:id="rId7"/>
    <p:sldId id="355" r:id="rId8"/>
    <p:sldId id="332" r:id="rId9"/>
    <p:sldId id="644" r:id="rId10"/>
    <p:sldId id="340" r:id="rId11"/>
    <p:sldId id="333" r:id="rId12"/>
    <p:sldId id="335" r:id="rId13"/>
    <p:sldId id="645" r:id="rId14"/>
    <p:sldId id="646" r:id="rId15"/>
    <p:sldId id="338" r:id="rId16"/>
    <p:sldId id="635" r:id="rId17"/>
    <p:sldId id="636" r:id="rId18"/>
    <p:sldId id="647" r:id="rId19"/>
    <p:sldId id="648" r:id="rId20"/>
    <p:sldId id="637" r:id="rId21"/>
    <p:sldId id="354" r:id="rId22"/>
    <p:sldId id="638" r:id="rId23"/>
    <p:sldId id="344" r:id="rId24"/>
    <p:sldId id="640" r:id="rId25"/>
    <p:sldId id="639" r:id="rId26"/>
    <p:sldId id="641" r:id="rId27"/>
    <p:sldId id="642" r:id="rId28"/>
    <p:sldId id="643" r:id="rId29"/>
  </p:sldIdLst>
  <p:sldSz cx="9144000" cy="5143500" type="screen16x9"/>
  <p:notesSz cx="6858000" cy="9144000"/>
  <p:embeddedFontLst>
    <p:embeddedFont>
      <p:font typeface="Source Sans Pro" panose="020B0503030403020204" pitchFamily="34" charset="0"/>
      <p:regular r:id="rId31"/>
      <p:bold r:id="rId32"/>
      <p:italic r:id="rId33"/>
      <p:boldItalic r:id="rId34"/>
    </p:embeddedFont>
    <p:embeddedFont>
      <p:font typeface="Source Sans Pro Black" panose="020B0803030403020204" pitchFamily="34" charset="0"/>
      <p:regular r:id="rId35"/>
      <p:bold r:id="rId36"/>
      <p:italic r:id="rId37"/>
      <p:boldItalic r:id="rId38"/>
    </p:embeddedFont>
    <p:embeddedFont>
      <p:font typeface="Source Sans Pro Semibold" panose="020B0603030403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FF7F"/>
    <a:srgbClr val="E1F4F8"/>
    <a:srgbClr val="FF9664"/>
    <a:srgbClr val="DAA8E2"/>
    <a:srgbClr val="A1DED2"/>
    <a:srgbClr val="44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71020" autoAdjust="0"/>
  </p:normalViewPr>
  <p:slideViewPr>
    <p:cSldViewPr snapToGrid="0">
      <p:cViewPr>
        <p:scale>
          <a:sx n="99" d="100"/>
          <a:sy n="99" d="100"/>
        </p:scale>
        <p:origin x="304" y="-9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708"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Single-trials</c:v>
                </c:pt>
              </c:strCache>
            </c:strRef>
          </c:tx>
          <c:spPr>
            <a:solidFill>
              <a:srgbClr val="64CBE8"/>
            </a:solidFill>
            <a:ln>
              <a:noFill/>
            </a:ln>
            <a:effectLst/>
          </c:spPr>
          <c:invertIfNegative val="0"/>
          <c:dLbls>
            <c:dLbl>
              <c:idx val="3"/>
              <c:tx>
                <c:rich>
                  <a:bodyPr/>
                  <a:lstStyle/>
                  <a:p>
                    <a:fld id="{7819EEFB-2243-475B-8AFF-ABDF926B245E}" type="VALUE">
                      <a:rPr lang="en-US" b="1"/>
                      <a:pPr/>
                      <a:t>[VALUE]</a:t>
                    </a:fld>
                    <a:endParaRPr lang="en-GB"/>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41F-4991-A104-F882C5C10CE6}"/>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Sheet1!$G$2:$G$5</c:f>
                <c:numCache>
                  <c:formatCode>General</c:formatCode>
                  <c:ptCount val="4"/>
                  <c:pt idx="0">
                    <c:v>118.6</c:v>
                  </c:pt>
                  <c:pt idx="1">
                    <c:v>99.13</c:v>
                  </c:pt>
                  <c:pt idx="2">
                    <c:v>93.53</c:v>
                  </c:pt>
                  <c:pt idx="3">
                    <c:v>79.2</c:v>
                  </c:pt>
                </c:numCache>
              </c:numRef>
            </c:plus>
            <c:minus>
              <c:numRef>
                <c:f>Sheet1!$G$2:$G$5</c:f>
                <c:numCache>
                  <c:formatCode>General</c:formatCode>
                  <c:ptCount val="4"/>
                  <c:pt idx="0">
                    <c:v>118.6</c:v>
                  </c:pt>
                  <c:pt idx="1">
                    <c:v>99.13</c:v>
                  </c:pt>
                  <c:pt idx="2">
                    <c:v>93.53</c:v>
                  </c:pt>
                  <c:pt idx="3">
                    <c:v>79.2</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Sheet1!$B$2:$B$5</c:f>
              <c:numCache>
                <c:formatCode>General</c:formatCode>
                <c:ptCount val="4"/>
                <c:pt idx="0">
                  <c:v>607.64</c:v>
                </c:pt>
                <c:pt idx="1">
                  <c:v>544.76</c:v>
                </c:pt>
                <c:pt idx="2">
                  <c:v>572.44000000000005</c:v>
                </c:pt>
                <c:pt idx="3">
                  <c:v>519.12</c:v>
                </c:pt>
              </c:numCache>
            </c:numRef>
          </c:val>
          <c:extLst>
            <c:ext xmlns:c16="http://schemas.microsoft.com/office/drawing/2014/chart" uri="{C3380CC4-5D6E-409C-BE32-E72D297353CC}">
              <c16:uniqueId val="{00000000-441F-4991-A104-F882C5C10CE6}"/>
            </c:ext>
          </c:extLst>
        </c:ser>
        <c:ser>
          <c:idx val="1"/>
          <c:order val="1"/>
          <c:tx>
            <c:strRef>
              <c:f>Sheet1!$C$1</c:f>
              <c:strCache>
                <c:ptCount val="1"/>
                <c:pt idx="0">
                  <c:v>Repetition-trials</c:v>
                </c:pt>
              </c:strCache>
            </c:strRef>
          </c:tx>
          <c:spPr>
            <a:solidFill>
              <a:srgbClr val="DAA8E2"/>
            </a:solidFill>
            <a:ln>
              <a:noFill/>
            </a:ln>
            <a:effectLst/>
          </c:spPr>
          <c:invertIfNegative val="0"/>
          <c:dLbls>
            <c:dLbl>
              <c:idx val="3"/>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4-441F-4991-A104-F882C5C10CE6}"/>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Sheet1!$H$2:$H$5</c:f>
                <c:numCache>
                  <c:formatCode>General</c:formatCode>
                  <c:ptCount val="4"/>
                  <c:pt idx="0">
                    <c:v>249.45</c:v>
                  </c:pt>
                  <c:pt idx="1">
                    <c:v>198.46</c:v>
                  </c:pt>
                  <c:pt idx="2">
                    <c:v>168.83</c:v>
                  </c:pt>
                  <c:pt idx="3">
                    <c:v>159.25</c:v>
                  </c:pt>
                </c:numCache>
              </c:numRef>
            </c:plus>
            <c:minus>
              <c:numRef>
                <c:f>Sheet1!$H$2:$H$5</c:f>
                <c:numCache>
                  <c:formatCode>General</c:formatCode>
                  <c:ptCount val="4"/>
                  <c:pt idx="0">
                    <c:v>249.45</c:v>
                  </c:pt>
                  <c:pt idx="1">
                    <c:v>198.46</c:v>
                  </c:pt>
                  <c:pt idx="2">
                    <c:v>168.83</c:v>
                  </c:pt>
                  <c:pt idx="3">
                    <c:v>159.25</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Sheet1!$C$2:$C$5</c:f>
              <c:numCache>
                <c:formatCode>General</c:formatCode>
                <c:ptCount val="4"/>
                <c:pt idx="0">
                  <c:v>1013.01</c:v>
                </c:pt>
                <c:pt idx="1">
                  <c:v>931.97</c:v>
                </c:pt>
                <c:pt idx="2">
                  <c:v>964.89</c:v>
                </c:pt>
                <c:pt idx="3">
                  <c:v>920.15</c:v>
                </c:pt>
              </c:numCache>
            </c:numRef>
          </c:val>
          <c:extLst>
            <c:ext xmlns:c16="http://schemas.microsoft.com/office/drawing/2014/chart" uri="{C3380CC4-5D6E-409C-BE32-E72D297353CC}">
              <c16:uniqueId val="{00000001-441F-4991-A104-F882C5C10CE6}"/>
            </c:ext>
          </c:extLst>
        </c:ser>
        <c:ser>
          <c:idx val="2"/>
          <c:order val="2"/>
          <c:tx>
            <c:strRef>
              <c:f>Sheet1!$D$1</c:f>
              <c:strCache>
                <c:ptCount val="1"/>
                <c:pt idx="0">
                  <c:v>Switch-trials</c:v>
                </c:pt>
              </c:strCache>
            </c:strRef>
          </c:tx>
          <c:spPr>
            <a:solidFill>
              <a:srgbClr val="FF9664"/>
            </a:solidFill>
            <a:ln>
              <a:noFill/>
            </a:ln>
            <a:effectLst/>
          </c:spPr>
          <c:invertIfNegative val="0"/>
          <c:dLbls>
            <c:dLbl>
              <c:idx val="1"/>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441F-4991-A104-F882C5C10CE6}"/>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Sheet1!$I$2:$I$5</c:f>
                <c:numCache>
                  <c:formatCode>General</c:formatCode>
                  <c:ptCount val="4"/>
                  <c:pt idx="0">
                    <c:v>295.47000000000003</c:v>
                  </c:pt>
                  <c:pt idx="1">
                    <c:v>238.71</c:v>
                  </c:pt>
                  <c:pt idx="2">
                    <c:v>168.83</c:v>
                  </c:pt>
                  <c:pt idx="3">
                    <c:v>159.25</c:v>
                  </c:pt>
                </c:numCache>
              </c:numRef>
            </c:plus>
            <c:minus>
              <c:numRef>
                <c:f>Sheet1!$I$2:$I$5</c:f>
                <c:numCache>
                  <c:formatCode>General</c:formatCode>
                  <c:ptCount val="4"/>
                  <c:pt idx="0">
                    <c:v>295.47000000000003</c:v>
                  </c:pt>
                  <c:pt idx="1">
                    <c:v>238.71</c:v>
                  </c:pt>
                  <c:pt idx="2">
                    <c:v>168.83</c:v>
                  </c:pt>
                  <c:pt idx="3">
                    <c:v>159.25</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Sheet1!$D$2:$D$5</c:f>
              <c:numCache>
                <c:formatCode>General</c:formatCode>
                <c:ptCount val="4"/>
                <c:pt idx="0">
                  <c:v>1213.2</c:v>
                </c:pt>
                <c:pt idx="1">
                  <c:v>1067.5999999999999</c:v>
                </c:pt>
                <c:pt idx="2">
                  <c:v>1170.6600000000001</c:v>
                </c:pt>
                <c:pt idx="3">
                  <c:v>1147.8699999999999</c:v>
                </c:pt>
              </c:numCache>
            </c:numRef>
          </c:val>
          <c:extLst>
            <c:ext xmlns:c16="http://schemas.microsoft.com/office/drawing/2014/chart" uri="{C3380CC4-5D6E-409C-BE32-E72D297353CC}">
              <c16:uniqueId val="{00000002-441F-4991-A104-F882C5C10CE6}"/>
            </c:ext>
          </c:extLst>
        </c:ser>
        <c:dLbls>
          <c:dLblPos val="ctr"/>
          <c:showLegendKey val="0"/>
          <c:showVal val="1"/>
          <c:showCatName val="0"/>
          <c:showSerName val="0"/>
          <c:showPercent val="0"/>
          <c:showBubbleSize val="0"/>
        </c:dLbls>
        <c:gapWidth val="219"/>
        <c:overlap val="-27"/>
        <c:axId val="1192838592"/>
        <c:axId val="1325879552"/>
      </c:barChart>
      <c:catAx>
        <c:axId val="1192838592"/>
        <c:scaling>
          <c:orientation val="minMax"/>
        </c:scaling>
        <c:delete val="1"/>
        <c:axPos val="b"/>
        <c:numFmt formatCode="General" sourceLinked="1"/>
        <c:majorTickMark val="none"/>
        <c:minorTickMark val="none"/>
        <c:tickLblPos val="nextTo"/>
        <c:crossAx val="1325879552"/>
        <c:crosses val="autoZero"/>
        <c:auto val="1"/>
        <c:lblAlgn val="ctr"/>
        <c:lblOffset val="100"/>
        <c:noMultiLvlLbl val="0"/>
      </c:catAx>
      <c:valAx>
        <c:axId val="1325879552"/>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crossAx val="119283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Source Sans Pro" panose="020B0503030403020204" pitchFamily="34"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Single-trials</c:v>
                </c:pt>
              </c:strCache>
            </c:strRef>
          </c:tx>
          <c:spPr>
            <a:solidFill>
              <a:srgbClr val="64CBE8"/>
            </a:solidFill>
            <a:ln>
              <a:noFill/>
            </a:ln>
            <a:effectLst/>
          </c:spPr>
          <c:invertIfNegative val="0"/>
          <c:dLbls>
            <c:dLbl>
              <c:idx val="0"/>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0-25D6-43FF-B732-8613C07C3C8C}"/>
                </c:ext>
              </c:extLst>
            </c:dLbl>
            <c:dLbl>
              <c:idx val="3"/>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25D6-43FF-B732-8613C07C3C8C}"/>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Sheet1!$G$2:$G$5</c:f>
                <c:numCache>
                  <c:formatCode>General</c:formatCode>
                  <c:ptCount val="4"/>
                  <c:pt idx="0">
                    <c:v>0.04</c:v>
                  </c:pt>
                  <c:pt idx="1">
                    <c:v>0.04</c:v>
                  </c:pt>
                  <c:pt idx="2">
                    <c:v>0.06</c:v>
                  </c:pt>
                  <c:pt idx="3">
                    <c:v>0.06</c:v>
                  </c:pt>
                </c:numCache>
              </c:numRef>
            </c:plus>
            <c:minus>
              <c:numRef>
                <c:f>Sheet1!$G$2:$G$5</c:f>
                <c:numCache>
                  <c:formatCode>General</c:formatCode>
                  <c:ptCount val="4"/>
                  <c:pt idx="0">
                    <c:v>0.04</c:v>
                  </c:pt>
                  <c:pt idx="1">
                    <c:v>0.04</c:v>
                  </c:pt>
                  <c:pt idx="2">
                    <c:v>0.06</c:v>
                  </c:pt>
                  <c:pt idx="3">
                    <c:v>0.06</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Sheet1!$B$2:$B$5</c:f>
              <c:numCache>
                <c:formatCode>General</c:formatCode>
                <c:ptCount val="4"/>
                <c:pt idx="0">
                  <c:v>0.95</c:v>
                </c:pt>
                <c:pt idx="1">
                  <c:v>0.94</c:v>
                </c:pt>
                <c:pt idx="2">
                  <c:v>0.93</c:v>
                </c:pt>
                <c:pt idx="3">
                  <c:v>0.95</c:v>
                </c:pt>
              </c:numCache>
            </c:numRef>
          </c:val>
          <c:extLst>
            <c:ext xmlns:c16="http://schemas.microsoft.com/office/drawing/2014/chart" uri="{C3380CC4-5D6E-409C-BE32-E72D297353CC}">
              <c16:uniqueId val="{00000002-25D6-43FF-B732-8613C07C3C8C}"/>
            </c:ext>
          </c:extLst>
        </c:ser>
        <c:ser>
          <c:idx val="1"/>
          <c:order val="1"/>
          <c:tx>
            <c:strRef>
              <c:f>Sheet1!$C$1</c:f>
              <c:strCache>
                <c:ptCount val="1"/>
                <c:pt idx="0">
                  <c:v>Repetition-trials</c:v>
                </c:pt>
              </c:strCache>
            </c:strRef>
          </c:tx>
          <c:spPr>
            <a:solidFill>
              <a:srgbClr val="DAA8E2"/>
            </a:solidFill>
            <a:ln>
              <a:noFill/>
            </a:ln>
            <a:effectLst/>
          </c:spPr>
          <c:invertIfNegative val="0"/>
          <c:dLbls>
            <c:dLbl>
              <c:idx val="3"/>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25D6-43FF-B732-8613C07C3C8C}"/>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Sheet1!$H$2:$H$5</c:f>
                <c:numCache>
                  <c:formatCode>General</c:formatCode>
                  <c:ptCount val="4"/>
                  <c:pt idx="0">
                    <c:v>0.08</c:v>
                  </c:pt>
                  <c:pt idx="1">
                    <c:v>0.08</c:v>
                  </c:pt>
                  <c:pt idx="2">
                    <c:v>0.05</c:v>
                  </c:pt>
                  <c:pt idx="3">
                    <c:v>0.04</c:v>
                  </c:pt>
                </c:numCache>
              </c:numRef>
            </c:plus>
            <c:minus>
              <c:numRef>
                <c:f>Sheet1!$H$2:$H$5</c:f>
                <c:numCache>
                  <c:formatCode>General</c:formatCode>
                  <c:ptCount val="4"/>
                  <c:pt idx="0">
                    <c:v>0.08</c:v>
                  </c:pt>
                  <c:pt idx="1">
                    <c:v>0.08</c:v>
                  </c:pt>
                  <c:pt idx="2">
                    <c:v>0.05</c:v>
                  </c:pt>
                  <c:pt idx="3">
                    <c:v>0.04</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Sheet1!$C$2:$C$5</c:f>
              <c:numCache>
                <c:formatCode>General</c:formatCode>
                <c:ptCount val="4"/>
                <c:pt idx="0">
                  <c:v>0.94</c:v>
                </c:pt>
                <c:pt idx="1">
                  <c:v>0.95</c:v>
                </c:pt>
                <c:pt idx="2">
                  <c:v>0.95</c:v>
                </c:pt>
                <c:pt idx="3">
                  <c:v>0.96</c:v>
                </c:pt>
              </c:numCache>
            </c:numRef>
          </c:val>
          <c:extLst>
            <c:ext xmlns:c16="http://schemas.microsoft.com/office/drawing/2014/chart" uri="{C3380CC4-5D6E-409C-BE32-E72D297353CC}">
              <c16:uniqueId val="{00000004-25D6-43FF-B732-8613C07C3C8C}"/>
            </c:ext>
          </c:extLst>
        </c:ser>
        <c:ser>
          <c:idx val="2"/>
          <c:order val="2"/>
          <c:tx>
            <c:strRef>
              <c:f>Sheet1!$D$1</c:f>
              <c:strCache>
                <c:ptCount val="1"/>
                <c:pt idx="0">
                  <c:v>Switch-trials</c:v>
                </c:pt>
              </c:strCache>
            </c:strRef>
          </c:tx>
          <c:spPr>
            <a:solidFill>
              <a:srgbClr val="FF9664"/>
            </a:solidFill>
            <a:ln>
              <a:noFill/>
            </a:ln>
            <a:effectLst/>
          </c:spPr>
          <c:invertIfNegative val="0"/>
          <c:dLbls>
            <c:dLbl>
              <c:idx val="3"/>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25D6-43FF-B732-8613C07C3C8C}"/>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Sheet1!$I$2:$I$5</c:f>
                <c:numCache>
                  <c:formatCode>General</c:formatCode>
                  <c:ptCount val="4"/>
                  <c:pt idx="0">
                    <c:v>0.08</c:v>
                  </c:pt>
                  <c:pt idx="1">
                    <c:v>0.09</c:v>
                  </c:pt>
                  <c:pt idx="2">
                    <c:v>0.06</c:v>
                  </c:pt>
                  <c:pt idx="3">
                    <c:v>0.04</c:v>
                  </c:pt>
                </c:numCache>
              </c:numRef>
            </c:plus>
            <c:minus>
              <c:numRef>
                <c:f>Sheet1!$I$2:$I$5</c:f>
                <c:numCache>
                  <c:formatCode>General</c:formatCode>
                  <c:ptCount val="4"/>
                  <c:pt idx="0">
                    <c:v>0.08</c:v>
                  </c:pt>
                  <c:pt idx="1">
                    <c:v>0.09</c:v>
                  </c:pt>
                  <c:pt idx="2">
                    <c:v>0.06</c:v>
                  </c:pt>
                  <c:pt idx="3">
                    <c:v>0.04</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Sheet1!$D$2:$D$5</c:f>
              <c:numCache>
                <c:formatCode>General</c:formatCode>
                <c:ptCount val="4"/>
                <c:pt idx="0">
                  <c:v>0.91</c:v>
                </c:pt>
                <c:pt idx="1">
                  <c:v>0.91</c:v>
                </c:pt>
                <c:pt idx="2">
                  <c:v>0.91</c:v>
                </c:pt>
                <c:pt idx="3">
                  <c:v>0.94</c:v>
                </c:pt>
              </c:numCache>
            </c:numRef>
          </c:val>
          <c:extLst>
            <c:ext xmlns:c16="http://schemas.microsoft.com/office/drawing/2014/chart" uri="{C3380CC4-5D6E-409C-BE32-E72D297353CC}">
              <c16:uniqueId val="{00000006-25D6-43FF-B732-8613C07C3C8C}"/>
            </c:ext>
          </c:extLst>
        </c:ser>
        <c:dLbls>
          <c:dLblPos val="ctr"/>
          <c:showLegendKey val="0"/>
          <c:showVal val="1"/>
          <c:showCatName val="0"/>
          <c:showSerName val="0"/>
          <c:showPercent val="0"/>
          <c:showBubbleSize val="0"/>
        </c:dLbls>
        <c:gapWidth val="219"/>
        <c:overlap val="-27"/>
        <c:axId val="1192838592"/>
        <c:axId val="1325879552"/>
      </c:barChart>
      <c:catAx>
        <c:axId val="1192838592"/>
        <c:scaling>
          <c:orientation val="minMax"/>
        </c:scaling>
        <c:delete val="1"/>
        <c:axPos val="b"/>
        <c:numFmt formatCode="General" sourceLinked="1"/>
        <c:majorTickMark val="none"/>
        <c:minorTickMark val="none"/>
        <c:tickLblPos val="nextTo"/>
        <c:crossAx val="1325879552"/>
        <c:crosses val="autoZero"/>
        <c:auto val="1"/>
        <c:lblAlgn val="ctr"/>
        <c:lblOffset val="100"/>
        <c:noMultiLvlLbl val="0"/>
      </c:catAx>
      <c:valAx>
        <c:axId val="1325879552"/>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crossAx val="119283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Source Sans Pro" panose="020B0503030403020204" pitchFamily="34"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Mixing Costs</c:v>
                </c:pt>
              </c:strCache>
            </c:strRef>
          </c:tx>
          <c:spPr>
            <a:solidFill>
              <a:srgbClr val="DAA8E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Sheet1!$G$2:$G$5</c:f>
                <c:numCache>
                  <c:formatCode>General</c:formatCode>
                  <c:ptCount val="4"/>
                  <c:pt idx="0">
                    <c:v>223.18</c:v>
                  </c:pt>
                  <c:pt idx="1">
                    <c:v>156.32</c:v>
                  </c:pt>
                  <c:pt idx="2">
                    <c:v>167.72</c:v>
                  </c:pt>
                  <c:pt idx="3">
                    <c:v>126.41</c:v>
                  </c:pt>
                </c:numCache>
              </c:numRef>
            </c:plus>
            <c:minus>
              <c:numRef>
                <c:f>Sheet1!$G$2:$G$5</c:f>
                <c:numCache>
                  <c:formatCode>General</c:formatCode>
                  <c:ptCount val="4"/>
                  <c:pt idx="0">
                    <c:v>223.18</c:v>
                  </c:pt>
                  <c:pt idx="1">
                    <c:v>156.32</c:v>
                  </c:pt>
                  <c:pt idx="2">
                    <c:v>167.72</c:v>
                  </c:pt>
                  <c:pt idx="3">
                    <c:v>126.41</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Sheet1!$B$2:$B$5</c:f>
              <c:numCache>
                <c:formatCode>General</c:formatCode>
                <c:ptCount val="4"/>
                <c:pt idx="0">
                  <c:v>405.37</c:v>
                </c:pt>
                <c:pt idx="1">
                  <c:v>387.21</c:v>
                </c:pt>
                <c:pt idx="2">
                  <c:v>392.45</c:v>
                </c:pt>
                <c:pt idx="3">
                  <c:v>401.02</c:v>
                </c:pt>
              </c:numCache>
            </c:numRef>
          </c:val>
          <c:extLst>
            <c:ext xmlns:c16="http://schemas.microsoft.com/office/drawing/2014/chart" uri="{C3380CC4-5D6E-409C-BE32-E72D297353CC}">
              <c16:uniqueId val="{00000001-9473-48AC-9E8B-DB9B0AB62345}"/>
            </c:ext>
          </c:extLst>
        </c:ser>
        <c:ser>
          <c:idx val="1"/>
          <c:order val="1"/>
          <c:tx>
            <c:strRef>
              <c:f>Sheet1!$C$1</c:f>
              <c:strCache>
                <c:ptCount val="1"/>
                <c:pt idx="0">
                  <c:v>Switching Costs</c:v>
                </c:pt>
              </c:strCache>
            </c:strRef>
          </c:tx>
          <c:spPr>
            <a:solidFill>
              <a:srgbClr val="FF9664"/>
            </a:solidFill>
            <a:ln>
              <a:noFill/>
            </a:ln>
            <a:effectLst/>
          </c:spPr>
          <c:invertIfNegative val="0"/>
          <c:dLbls>
            <c:dLbl>
              <c:idx val="1"/>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2-9473-48AC-9E8B-DB9B0AB62345}"/>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Sheet1!$H$2:$H$5</c:f>
                <c:numCache>
                  <c:formatCode>General</c:formatCode>
                  <c:ptCount val="4"/>
                  <c:pt idx="0">
                    <c:v>177.58</c:v>
                  </c:pt>
                  <c:pt idx="1">
                    <c:v>139.59</c:v>
                  </c:pt>
                  <c:pt idx="2">
                    <c:v>167.5</c:v>
                  </c:pt>
                  <c:pt idx="3">
                    <c:v>167.16</c:v>
                  </c:pt>
                </c:numCache>
              </c:numRef>
            </c:plus>
            <c:minus>
              <c:numRef>
                <c:f>Sheet1!$H$2:$H$5</c:f>
                <c:numCache>
                  <c:formatCode>General</c:formatCode>
                  <c:ptCount val="4"/>
                  <c:pt idx="0">
                    <c:v>177.58</c:v>
                  </c:pt>
                  <c:pt idx="1">
                    <c:v>139.59</c:v>
                  </c:pt>
                  <c:pt idx="2">
                    <c:v>167.5</c:v>
                  </c:pt>
                  <c:pt idx="3">
                    <c:v>167.16</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Sheet1!$C$2:$C$5</c:f>
              <c:numCache>
                <c:formatCode>General</c:formatCode>
                <c:ptCount val="4"/>
                <c:pt idx="0">
                  <c:v>200.19</c:v>
                </c:pt>
                <c:pt idx="1">
                  <c:v>135.63999999999999</c:v>
                </c:pt>
                <c:pt idx="2">
                  <c:v>205.77</c:v>
                </c:pt>
                <c:pt idx="3">
                  <c:v>227.72</c:v>
                </c:pt>
              </c:numCache>
            </c:numRef>
          </c:val>
          <c:extLst>
            <c:ext xmlns:c16="http://schemas.microsoft.com/office/drawing/2014/chart" uri="{C3380CC4-5D6E-409C-BE32-E72D297353CC}">
              <c16:uniqueId val="{00000003-9473-48AC-9E8B-DB9B0AB62345}"/>
            </c:ext>
          </c:extLst>
        </c:ser>
        <c:dLbls>
          <c:dLblPos val="ctr"/>
          <c:showLegendKey val="0"/>
          <c:showVal val="1"/>
          <c:showCatName val="0"/>
          <c:showSerName val="0"/>
          <c:showPercent val="0"/>
          <c:showBubbleSize val="0"/>
        </c:dLbls>
        <c:gapWidth val="219"/>
        <c:overlap val="-27"/>
        <c:axId val="1192838592"/>
        <c:axId val="1325879552"/>
      </c:barChart>
      <c:catAx>
        <c:axId val="1192838592"/>
        <c:scaling>
          <c:orientation val="minMax"/>
        </c:scaling>
        <c:delete val="1"/>
        <c:axPos val="b"/>
        <c:numFmt formatCode="General" sourceLinked="1"/>
        <c:majorTickMark val="none"/>
        <c:minorTickMark val="none"/>
        <c:tickLblPos val="nextTo"/>
        <c:crossAx val="1325879552"/>
        <c:crosses val="autoZero"/>
        <c:auto val="1"/>
        <c:lblAlgn val="ctr"/>
        <c:lblOffset val="100"/>
        <c:noMultiLvlLbl val="0"/>
      </c:catAx>
      <c:valAx>
        <c:axId val="1325879552"/>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crossAx val="119283859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Source Sans Pro" panose="020B0503030403020204" pitchFamily="34" charset="0"/>
          <a:cs typeface="Times New Roman" panose="020206030504050203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Single-trials</c:v>
                </c:pt>
              </c:strCache>
            </c:strRef>
          </c:tx>
          <c:spPr>
            <a:solidFill>
              <a:srgbClr val="64CBE8"/>
            </a:solidFill>
            <a:ln>
              <a:noFill/>
            </a:ln>
            <a:effectLst/>
          </c:spPr>
          <c:invertIfNegative val="0"/>
          <c:dLbls>
            <c:dLbl>
              <c:idx val="3"/>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0-D121-4BD6-8B56-672950ED3E3C}"/>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Sheet1!$G$2:$G$5</c:f>
                <c:numCache>
                  <c:formatCode>General</c:formatCode>
                  <c:ptCount val="4"/>
                  <c:pt idx="0">
                    <c:v>0.91</c:v>
                  </c:pt>
                  <c:pt idx="1">
                    <c:v>0.63</c:v>
                  </c:pt>
                  <c:pt idx="2">
                    <c:v>0.66</c:v>
                  </c:pt>
                  <c:pt idx="3">
                    <c:v>1.01</c:v>
                  </c:pt>
                </c:numCache>
              </c:numRef>
            </c:plus>
            <c:minus>
              <c:numRef>
                <c:f>Sheet1!$G$2:$G$5</c:f>
                <c:numCache>
                  <c:formatCode>General</c:formatCode>
                  <c:ptCount val="4"/>
                  <c:pt idx="0">
                    <c:v>0.91</c:v>
                  </c:pt>
                  <c:pt idx="1">
                    <c:v>0.63</c:v>
                  </c:pt>
                  <c:pt idx="2">
                    <c:v>0.66</c:v>
                  </c:pt>
                  <c:pt idx="3">
                    <c:v>1.01</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Sheet1!$B$2:$B$5</c:f>
              <c:numCache>
                <c:formatCode>General</c:formatCode>
                <c:ptCount val="4"/>
                <c:pt idx="0">
                  <c:v>2.66</c:v>
                </c:pt>
                <c:pt idx="1">
                  <c:v>2.69</c:v>
                </c:pt>
                <c:pt idx="2">
                  <c:v>2.35</c:v>
                </c:pt>
                <c:pt idx="3">
                  <c:v>2.91</c:v>
                </c:pt>
              </c:numCache>
            </c:numRef>
          </c:val>
          <c:extLst>
            <c:ext xmlns:c16="http://schemas.microsoft.com/office/drawing/2014/chart" uri="{C3380CC4-5D6E-409C-BE32-E72D297353CC}">
              <c16:uniqueId val="{00000001-D121-4BD6-8B56-672950ED3E3C}"/>
            </c:ext>
          </c:extLst>
        </c:ser>
        <c:ser>
          <c:idx val="1"/>
          <c:order val="1"/>
          <c:tx>
            <c:strRef>
              <c:f>Sheet1!$C$1</c:f>
              <c:strCache>
                <c:ptCount val="1"/>
                <c:pt idx="0">
                  <c:v>Repetition-trials</c:v>
                </c:pt>
              </c:strCache>
            </c:strRef>
          </c:tx>
          <c:spPr>
            <a:solidFill>
              <a:srgbClr val="DAA8E2"/>
            </a:solidFill>
            <a:ln>
              <a:noFill/>
            </a:ln>
            <a:effectLst/>
          </c:spPr>
          <c:invertIfNegative val="0"/>
          <c:dLbls>
            <c:dLbl>
              <c:idx val="3"/>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2-D121-4BD6-8B56-672950ED3E3C}"/>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Sheet1!$H$2:$H$5</c:f>
                <c:numCache>
                  <c:formatCode>General</c:formatCode>
                  <c:ptCount val="4"/>
                  <c:pt idx="0">
                    <c:v>0.88</c:v>
                  </c:pt>
                  <c:pt idx="1">
                    <c:v>0.91</c:v>
                  </c:pt>
                  <c:pt idx="2">
                    <c:v>0.43</c:v>
                  </c:pt>
                  <c:pt idx="3">
                    <c:v>1.08</c:v>
                  </c:pt>
                </c:numCache>
              </c:numRef>
            </c:plus>
            <c:minus>
              <c:numRef>
                <c:f>Sheet1!$H$2:$H$5</c:f>
                <c:numCache>
                  <c:formatCode>General</c:formatCode>
                  <c:ptCount val="4"/>
                  <c:pt idx="0">
                    <c:v>0.88</c:v>
                  </c:pt>
                  <c:pt idx="1">
                    <c:v>0.91</c:v>
                  </c:pt>
                  <c:pt idx="2">
                    <c:v>0.43</c:v>
                  </c:pt>
                  <c:pt idx="3">
                    <c:v>1.08</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Sheet1!$C$2:$C$5</c:f>
              <c:numCache>
                <c:formatCode>General</c:formatCode>
                <c:ptCount val="4"/>
                <c:pt idx="0">
                  <c:v>1.97</c:v>
                </c:pt>
                <c:pt idx="1">
                  <c:v>2.13</c:v>
                </c:pt>
                <c:pt idx="2">
                  <c:v>1.84</c:v>
                </c:pt>
                <c:pt idx="3">
                  <c:v>2.36</c:v>
                </c:pt>
              </c:numCache>
            </c:numRef>
          </c:val>
          <c:extLst>
            <c:ext xmlns:c16="http://schemas.microsoft.com/office/drawing/2014/chart" uri="{C3380CC4-5D6E-409C-BE32-E72D297353CC}">
              <c16:uniqueId val="{00000003-D121-4BD6-8B56-672950ED3E3C}"/>
            </c:ext>
          </c:extLst>
        </c:ser>
        <c:ser>
          <c:idx val="2"/>
          <c:order val="2"/>
          <c:tx>
            <c:strRef>
              <c:f>Sheet1!$D$1</c:f>
              <c:strCache>
                <c:ptCount val="1"/>
                <c:pt idx="0">
                  <c:v>Switch-trials</c:v>
                </c:pt>
              </c:strCache>
            </c:strRef>
          </c:tx>
          <c:spPr>
            <a:solidFill>
              <a:srgbClr val="FF9664"/>
            </a:solidFill>
            <a:ln>
              <a:noFill/>
            </a:ln>
            <a:effectLst/>
          </c:spPr>
          <c:invertIfNegative val="0"/>
          <c:dLbls>
            <c:dLbl>
              <c:idx val="3"/>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4-D121-4BD6-8B56-672950ED3E3C}"/>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Sheet1!$I$2:$I$5</c:f>
                <c:numCache>
                  <c:formatCode>General</c:formatCode>
                  <c:ptCount val="4"/>
                  <c:pt idx="0">
                    <c:v>0.6</c:v>
                  </c:pt>
                  <c:pt idx="1">
                    <c:v>0.59</c:v>
                  </c:pt>
                  <c:pt idx="2">
                    <c:v>0.33</c:v>
                  </c:pt>
                  <c:pt idx="3">
                    <c:v>0.74</c:v>
                  </c:pt>
                </c:numCache>
              </c:numRef>
            </c:plus>
            <c:minus>
              <c:numRef>
                <c:f>Sheet1!$I$2:$I$5</c:f>
                <c:numCache>
                  <c:formatCode>General</c:formatCode>
                  <c:ptCount val="4"/>
                  <c:pt idx="0">
                    <c:v>0.6</c:v>
                  </c:pt>
                  <c:pt idx="1">
                    <c:v>0.59</c:v>
                  </c:pt>
                  <c:pt idx="2">
                    <c:v>0.33</c:v>
                  </c:pt>
                  <c:pt idx="3">
                    <c:v>0.74</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Sheet1!$D$2:$D$5</c:f>
              <c:numCache>
                <c:formatCode>General</c:formatCode>
                <c:ptCount val="4"/>
                <c:pt idx="0">
                  <c:v>1.44</c:v>
                </c:pt>
                <c:pt idx="1">
                  <c:v>1.58</c:v>
                </c:pt>
                <c:pt idx="2">
                  <c:v>1.35</c:v>
                </c:pt>
                <c:pt idx="3">
                  <c:v>1.83</c:v>
                </c:pt>
              </c:numCache>
            </c:numRef>
          </c:val>
          <c:extLst>
            <c:ext xmlns:c16="http://schemas.microsoft.com/office/drawing/2014/chart" uri="{C3380CC4-5D6E-409C-BE32-E72D297353CC}">
              <c16:uniqueId val="{00000005-D121-4BD6-8B56-672950ED3E3C}"/>
            </c:ext>
          </c:extLst>
        </c:ser>
        <c:dLbls>
          <c:dLblPos val="ctr"/>
          <c:showLegendKey val="0"/>
          <c:showVal val="1"/>
          <c:showCatName val="0"/>
          <c:showSerName val="0"/>
          <c:showPercent val="0"/>
          <c:showBubbleSize val="0"/>
        </c:dLbls>
        <c:gapWidth val="219"/>
        <c:overlap val="-27"/>
        <c:axId val="1192838592"/>
        <c:axId val="1325879552"/>
      </c:barChart>
      <c:catAx>
        <c:axId val="1192838592"/>
        <c:scaling>
          <c:orientation val="minMax"/>
        </c:scaling>
        <c:delete val="1"/>
        <c:axPos val="b"/>
        <c:numFmt formatCode="General" sourceLinked="1"/>
        <c:majorTickMark val="none"/>
        <c:minorTickMark val="none"/>
        <c:tickLblPos val="nextTo"/>
        <c:crossAx val="1325879552"/>
        <c:crosses val="autoZero"/>
        <c:auto val="1"/>
        <c:lblAlgn val="ctr"/>
        <c:lblOffset val="100"/>
        <c:noMultiLvlLbl val="0"/>
      </c:catAx>
      <c:valAx>
        <c:axId val="1325879552"/>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crossAx val="119283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Source Sans Pro" panose="020B0503030403020204" pitchFamily="34"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Single-trials</c:v>
                </c:pt>
              </c:strCache>
            </c:strRef>
          </c:tx>
          <c:spPr>
            <a:solidFill>
              <a:srgbClr val="64CBE8"/>
            </a:solidFill>
            <a:ln>
              <a:noFill/>
            </a:ln>
            <a:effectLst/>
          </c:spPr>
          <c:invertIfNegative val="0"/>
          <c:dLbls>
            <c:dLbl>
              <c:idx val="1"/>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0-F709-44A9-905A-0AA3E0D10854}"/>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Sheet1!$G$2:$G$5</c:f>
                <c:numCache>
                  <c:formatCode>General</c:formatCode>
                  <c:ptCount val="4"/>
                  <c:pt idx="0">
                    <c:v>0.56000000000000005</c:v>
                  </c:pt>
                  <c:pt idx="1">
                    <c:v>0.33</c:v>
                  </c:pt>
                  <c:pt idx="2">
                    <c:v>0.45</c:v>
                  </c:pt>
                  <c:pt idx="3">
                    <c:v>1.19</c:v>
                  </c:pt>
                </c:numCache>
              </c:numRef>
            </c:plus>
            <c:minus>
              <c:numRef>
                <c:f>Sheet1!$G$2:$G$5</c:f>
                <c:numCache>
                  <c:formatCode>General</c:formatCode>
                  <c:ptCount val="4"/>
                  <c:pt idx="0">
                    <c:v>0.56000000000000005</c:v>
                  </c:pt>
                  <c:pt idx="1">
                    <c:v>0.33</c:v>
                  </c:pt>
                  <c:pt idx="2">
                    <c:v>0.45</c:v>
                  </c:pt>
                  <c:pt idx="3">
                    <c:v>1.19</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Sheet1!$B$2:$B$5</c:f>
              <c:numCache>
                <c:formatCode>General</c:formatCode>
                <c:ptCount val="4"/>
                <c:pt idx="0">
                  <c:v>1.75</c:v>
                </c:pt>
                <c:pt idx="1">
                  <c:v>1.48</c:v>
                </c:pt>
                <c:pt idx="2">
                  <c:v>1.65</c:v>
                </c:pt>
                <c:pt idx="3">
                  <c:v>1.8</c:v>
                </c:pt>
              </c:numCache>
            </c:numRef>
          </c:val>
          <c:extLst>
            <c:ext xmlns:c16="http://schemas.microsoft.com/office/drawing/2014/chart" uri="{C3380CC4-5D6E-409C-BE32-E72D297353CC}">
              <c16:uniqueId val="{00000001-F709-44A9-905A-0AA3E0D10854}"/>
            </c:ext>
          </c:extLst>
        </c:ser>
        <c:ser>
          <c:idx val="1"/>
          <c:order val="1"/>
          <c:tx>
            <c:strRef>
              <c:f>Sheet1!$C$1</c:f>
              <c:strCache>
                <c:ptCount val="1"/>
                <c:pt idx="0">
                  <c:v>Repetition-trials</c:v>
                </c:pt>
              </c:strCache>
            </c:strRef>
          </c:tx>
          <c:spPr>
            <a:solidFill>
              <a:srgbClr val="DAA8E2"/>
            </a:solidFill>
            <a:ln>
              <a:noFill/>
            </a:ln>
            <a:effectLst/>
          </c:spPr>
          <c:invertIfNegative val="0"/>
          <c:dLbls>
            <c:dLbl>
              <c:idx val="1"/>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2-F709-44A9-905A-0AA3E0D10854}"/>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Sheet1!$H$2:$H$5</c:f>
                <c:numCache>
                  <c:formatCode>General</c:formatCode>
                  <c:ptCount val="4"/>
                  <c:pt idx="0">
                    <c:v>1.39</c:v>
                  </c:pt>
                  <c:pt idx="1">
                    <c:v>1.27</c:v>
                  </c:pt>
                  <c:pt idx="2">
                    <c:v>0.81</c:v>
                  </c:pt>
                  <c:pt idx="3">
                    <c:v>1.83</c:v>
                  </c:pt>
                </c:numCache>
              </c:numRef>
            </c:plus>
            <c:minus>
              <c:numRef>
                <c:f>Sheet1!$H$2:$H$5</c:f>
                <c:numCache>
                  <c:formatCode>General</c:formatCode>
                  <c:ptCount val="4"/>
                  <c:pt idx="0">
                    <c:v>1.39</c:v>
                  </c:pt>
                  <c:pt idx="1">
                    <c:v>1.27</c:v>
                  </c:pt>
                  <c:pt idx="2">
                    <c:v>0.81</c:v>
                  </c:pt>
                  <c:pt idx="3">
                    <c:v>1.83</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Sheet1!$C$2:$C$5</c:f>
              <c:numCache>
                <c:formatCode>General</c:formatCode>
                <c:ptCount val="4"/>
                <c:pt idx="0">
                  <c:v>2.5299999999999998</c:v>
                </c:pt>
                <c:pt idx="1">
                  <c:v>2.27</c:v>
                </c:pt>
                <c:pt idx="2">
                  <c:v>2.29</c:v>
                </c:pt>
                <c:pt idx="3">
                  <c:v>2.74</c:v>
                </c:pt>
              </c:numCache>
            </c:numRef>
          </c:val>
          <c:extLst>
            <c:ext xmlns:c16="http://schemas.microsoft.com/office/drawing/2014/chart" uri="{C3380CC4-5D6E-409C-BE32-E72D297353CC}">
              <c16:uniqueId val="{00000003-F709-44A9-905A-0AA3E0D10854}"/>
            </c:ext>
          </c:extLst>
        </c:ser>
        <c:ser>
          <c:idx val="2"/>
          <c:order val="2"/>
          <c:tx>
            <c:strRef>
              <c:f>Sheet1!$D$1</c:f>
              <c:strCache>
                <c:ptCount val="1"/>
                <c:pt idx="0">
                  <c:v>Switch-trials</c:v>
                </c:pt>
              </c:strCache>
            </c:strRef>
          </c:tx>
          <c:spPr>
            <a:solidFill>
              <a:srgbClr val="FF9664"/>
            </a:solidFill>
            <a:ln>
              <a:noFill/>
            </a:ln>
            <a:effectLst/>
          </c:spPr>
          <c:invertIfNegative val="0"/>
          <c:dLbls>
            <c:dLbl>
              <c:idx val="1"/>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4-F709-44A9-905A-0AA3E0D10854}"/>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Sheet1!$I$2:$I$5</c:f>
                <c:numCache>
                  <c:formatCode>General</c:formatCode>
                  <c:ptCount val="4"/>
                  <c:pt idx="0">
                    <c:v>1.22</c:v>
                  </c:pt>
                  <c:pt idx="1">
                    <c:v>1.01</c:v>
                  </c:pt>
                  <c:pt idx="2">
                    <c:v>0.53</c:v>
                  </c:pt>
                  <c:pt idx="3">
                    <c:v>1.19</c:v>
                  </c:pt>
                </c:numCache>
              </c:numRef>
            </c:plus>
            <c:minus>
              <c:numRef>
                <c:f>Sheet1!$I$2:$I$5</c:f>
                <c:numCache>
                  <c:formatCode>General</c:formatCode>
                  <c:ptCount val="4"/>
                  <c:pt idx="0">
                    <c:v>1.22</c:v>
                  </c:pt>
                  <c:pt idx="1">
                    <c:v>1.01</c:v>
                  </c:pt>
                  <c:pt idx="2">
                    <c:v>0.53</c:v>
                  </c:pt>
                  <c:pt idx="3">
                    <c:v>1.19</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Sheet1!$D$2:$D$5</c:f>
              <c:numCache>
                <c:formatCode>General</c:formatCode>
                <c:ptCount val="4"/>
                <c:pt idx="0">
                  <c:v>2.3199999999999998</c:v>
                </c:pt>
                <c:pt idx="1">
                  <c:v>2.04</c:v>
                </c:pt>
                <c:pt idx="2">
                  <c:v>2.11</c:v>
                </c:pt>
                <c:pt idx="3">
                  <c:v>2.4</c:v>
                </c:pt>
              </c:numCache>
            </c:numRef>
          </c:val>
          <c:extLst>
            <c:ext xmlns:c16="http://schemas.microsoft.com/office/drawing/2014/chart" uri="{C3380CC4-5D6E-409C-BE32-E72D297353CC}">
              <c16:uniqueId val="{00000005-F709-44A9-905A-0AA3E0D10854}"/>
            </c:ext>
          </c:extLst>
        </c:ser>
        <c:dLbls>
          <c:dLblPos val="ctr"/>
          <c:showLegendKey val="0"/>
          <c:showVal val="1"/>
          <c:showCatName val="0"/>
          <c:showSerName val="0"/>
          <c:showPercent val="0"/>
          <c:showBubbleSize val="0"/>
        </c:dLbls>
        <c:gapWidth val="219"/>
        <c:overlap val="-27"/>
        <c:axId val="1192838592"/>
        <c:axId val="1325879552"/>
      </c:barChart>
      <c:catAx>
        <c:axId val="1192838592"/>
        <c:scaling>
          <c:orientation val="minMax"/>
        </c:scaling>
        <c:delete val="1"/>
        <c:axPos val="b"/>
        <c:numFmt formatCode="General" sourceLinked="1"/>
        <c:majorTickMark val="none"/>
        <c:minorTickMark val="none"/>
        <c:tickLblPos val="nextTo"/>
        <c:crossAx val="1325879552"/>
        <c:crosses val="autoZero"/>
        <c:auto val="1"/>
        <c:lblAlgn val="ctr"/>
        <c:lblOffset val="100"/>
        <c:noMultiLvlLbl val="0"/>
      </c:catAx>
      <c:valAx>
        <c:axId val="1325879552"/>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crossAx val="119283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Source Sans Pro" panose="020B0503030403020204" pitchFamily="34" charset="0"/>
          <a:cs typeface="Times New Roman" panose="02020603050405020304"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Single-trials</c:v>
                </c:pt>
              </c:strCache>
            </c:strRef>
          </c:tx>
          <c:spPr>
            <a:solidFill>
              <a:srgbClr val="64CBE8"/>
            </a:solidFill>
            <a:ln>
              <a:noFill/>
            </a:ln>
            <a:effectLst/>
          </c:spPr>
          <c:invertIfNegative val="0"/>
          <c:dLbls>
            <c:dLbl>
              <c:idx val="3"/>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0-F861-481E-909D-FCF689607E42}"/>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Sheet1!$G$2:$G$5</c:f>
                <c:numCache>
                  <c:formatCode>General</c:formatCode>
                  <c:ptCount val="4"/>
                  <c:pt idx="0">
                    <c:v>0.08</c:v>
                  </c:pt>
                  <c:pt idx="1">
                    <c:v>7.0000000000000007E-2</c:v>
                  </c:pt>
                  <c:pt idx="2">
                    <c:v>7.0000000000000007E-2</c:v>
                  </c:pt>
                  <c:pt idx="3">
                    <c:v>0.1</c:v>
                  </c:pt>
                </c:numCache>
              </c:numRef>
            </c:plus>
            <c:minus>
              <c:numRef>
                <c:f>Sheet1!$G$2:$G$5</c:f>
                <c:numCache>
                  <c:formatCode>General</c:formatCode>
                  <c:ptCount val="4"/>
                  <c:pt idx="0">
                    <c:v>0.08</c:v>
                  </c:pt>
                  <c:pt idx="1">
                    <c:v>7.0000000000000007E-2</c:v>
                  </c:pt>
                  <c:pt idx="2">
                    <c:v>7.0000000000000007E-2</c:v>
                  </c:pt>
                  <c:pt idx="3">
                    <c:v>0.1</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Sheet1!$B$2:$B$5</c:f>
              <c:numCache>
                <c:formatCode>General</c:formatCode>
                <c:ptCount val="4"/>
                <c:pt idx="0">
                  <c:v>0.28999999999999998</c:v>
                </c:pt>
                <c:pt idx="1">
                  <c:v>0.28000000000000003</c:v>
                </c:pt>
                <c:pt idx="2">
                  <c:v>0.25</c:v>
                </c:pt>
                <c:pt idx="3">
                  <c:v>0.23</c:v>
                </c:pt>
              </c:numCache>
            </c:numRef>
          </c:val>
          <c:extLst>
            <c:ext xmlns:c16="http://schemas.microsoft.com/office/drawing/2014/chart" uri="{C3380CC4-5D6E-409C-BE32-E72D297353CC}">
              <c16:uniqueId val="{00000001-F861-481E-909D-FCF689607E42}"/>
            </c:ext>
          </c:extLst>
        </c:ser>
        <c:ser>
          <c:idx val="1"/>
          <c:order val="1"/>
          <c:tx>
            <c:strRef>
              <c:f>Sheet1!$C$1</c:f>
              <c:strCache>
                <c:ptCount val="1"/>
                <c:pt idx="0">
                  <c:v>Repetition-trials</c:v>
                </c:pt>
              </c:strCache>
            </c:strRef>
          </c:tx>
          <c:spPr>
            <a:solidFill>
              <a:srgbClr val="DAA8E2"/>
            </a:solidFill>
            <a:ln>
              <a:noFill/>
            </a:ln>
            <a:effectLst/>
          </c:spPr>
          <c:invertIfNegative val="0"/>
          <c:dLbls>
            <c:dLbl>
              <c:idx val="3"/>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2-F861-481E-909D-FCF689607E42}"/>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Sheet1!$H$2:$H$5</c:f>
                <c:numCache>
                  <c:formatCode>General</c:formatCode>
                  <c:ptCount val="4"/>
                  <c:pt idx="0">
                    <c:v>0.17</c:v>
                  </c:pt>
                  <c:pt idx="1">
                    <c:v>0.15</c:v>
                  </c:pt>
                  <c:pt idx="2">
                    <c:v>0.16</c:v>
                  </c:pt>
                  <c:pt idx="3">
                    <c:v>0.15</c:v>
                  </c:pt>
                </c:numCache>
              </c:numRef>
            </c:plus>
            <c:minus>
              <c:numRef>
                <c:f>Sheet1!$H$2:$H$5</c:f>
                <c:numCache>
                  <c:formatCode>General</c:formatCode>
                  <c:ptCount val="4"/>
                  <c:pt idx="0">
                    <c:v>0.17</c:v>
                  </c:pt>
                  <c:pt idx="1">
                    <c:v>0.15</c:v>
                  </c:pt>
                  <c:pt idx="2">
                    <c:v>0.16</c:v>
                  </c:pt>
                  <c:pt idx="3">
                    <c:v>0.15</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Sheet1!$C$2:$C$5</c:f>
              <c:numCache>
                <c:formatCode>General</c:formatCode>
                <c:ptCount val="4"/>
                <c:pt idx="0">
                  <c:v>0.42</c:v>
                </c:pt>
                <c:pt idx="1">
                  <c:v>0.44</c:v>
                </c:pt>
                <c:pt idx="2">
                  <c:v>0.39</c:v>
                </c:pt>
                <c:pt idx="3">
                  <c:v>0.38</c:v>
                </c:pt>
              </c:numCache>
            </c:numRef>
          </c:val>
          <c:extLst>
            <c:ext xmlns:c16="http://schemas.microsoft.com/office/drawing/2014/chart" uri="{C3380CC4-5D6E-409C-BE32-E72D297353CC}">
              <c16:uniqueId val="{00000003-F861-481E-909D-FCF689607E42}"/>
            </c:ext>
          </c:extLst>
        </c:ser>
        <c:ser>
          <c:idx val="2"/>
          <c:order val="2"/>
          <c:tx>
            <c:strRef>
              <c:f>Sheet1!$D$1</c:f>
              <c:strCache>
                <c:ptCount val="1"/>
                <c:pt idx="0">
                  <c:v>Switch-trials</c:v>
                </c:pt>
              </c:strCache>
            </c:strRef>
          </c:tx>
          <c:spPr>
            <a:solidFill>
              <a:srgbClr val="FF9664"/>
            </a:solidFill>
            <a:ln>
              <a:noFill/>
            </a:ln>
            <a:effectLst/>
          </c:spPr>
          <c:invertIfNegative val="0"/>
          <c:dLbls>
            <c:dLbl>
              <c:idx val="2"/>
              <c:spPr>
                <a:noFill/>
                <a:ln>
                  <a:noFill/>
                </a:ln>
                <a:effectLst/>
              </c:spPr>
              <c:txPr>
                <a:bodyPr rot="0" spcFirstLastPara="1" vertOverflow="ellipsis" vert="horz" wrap="square" anchor="ctr" anchorCtr="1"/>
                <a:lstStyle/>
                <a:p>
                  <a:pPr>
                    <a:defRPr sz="1400" b="1"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4-F861-481E-909D-FCF689607E42}"/>
                </c:ext>
              </c:extLst>
            </c:dLbl>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Sheet1!$I$2:$I$5</c:f>
                <c:numCache>
                  <c:formatCode>General</c:formatCode>
                  <c:ptCount val="4"/>
                  <c:pt idx="0">
                    <c:v>0.18</c:v>
                  </c:pt>
                  <c:pt idx="1">
                    <c:v>0.14000000000000001</c:v>
                  </c:pt>
                  <c:pt idx="2">
                    <c:v>0.12</c:v>
                  </c:pt>
                  <c:pt idx="3">
                    <c:v>0.1</c:v>
                  </c:pt>
                </c:numCache>
              </c:numRef>
            </c:plus>
            <c:minus>
              <c:numRef>
                <c:f>Sheet1!$I$2:$I$5</c:f>
                <c:numCache>
                  <c:formatCode>General</c:formatCode>
                  <c:ptCount val="4"/>
                  <c:pt idx="0">
                    <c:v>0.18</c:v>
                  </c:pt>
                  <c:pt idx="1">
                    <c:v>0.14000000000000001</c:v>
                  </c:pt>
                  <c:pt idx="2">
                    <c:v>0.12</c:v>
                  </c:pt>
                  <c:pt idx="3">
                    <c:v>0.1</c:v>
                  </c:pt>
                </c:numCache>
              </c:numRef>
            </c:minus>
            <c:spPr>
              <a:noFill/>
              <a:ln w="15875" cap="flat" cmpd="sng" algn="ctr">
                <a:solidFill>
                  <a:schemeClr val="bg2"/>
                </a:solidFill>
                <a:round/>
              </a:ln>
              <a:effectLst/>
            </c:spPr>
          </c:errBars>
          <c:cat>
            <c:strRef>
              <c:f>Sheet1!$A$2:$A$5</c:f>
              <c:strCache>
                <c:ptCount val="4"/>
                <c:pt idx="0">
                  <c:v>Casual</c:v>
                </c:pt>
                <c:pt idx="1">
                  <c:v>Experienced</c:v>
                </c:pt>
                <c:pt idx="2">
                  <c:v>Aspiring</c:v>
                </c:pt>
                <c:pt idx="3">
                  <c:v>Semi/Professional</c:v>
                </c:pt>
              </c:strCache>
            </c:strRef>
          </c:cat>
          <c:val>
            <c:numRef>
              <c:f>Sheet1!$D$2:$D$5</c:f>
              <c:numCache>
                <c:formatCode>General</c:formatCode>
                <c:ptCount val="4"/>
                <c:pt idx="0">
                  <c:v>0.51</c:v>
                </c:pt>
                <c:pt idx="1">
                  <c:v>0.51</c:v>
                </c:pt>
                <c:pt idx="2">
                  <c:v>0.49</c:v>
                </c:pt>
                <c:pt idx="3">
                  <c:v>0.52</c:v>
                </c:pt>
              </c:numCache>
            </c:numRef>
          </c:val>
          <c:extLst>
            <c:ext xmlns:c16="http://schemas.microsoft.com/office/drawing/2014/chart" uri="{C3380CC4-5D6E-409C-BE32-E72D297353CC}">
              <c16:uniqueId val="{00000005-F861-481E-909D-FCF689607E42}"/>
            </c:ext>
          </c:extLst>
        </c:ser>
        <c:dLbls>
          <c:dLblPos val="ctr"/>
          <c:showLegendKey val="0"/>
          <c:showVal val="1"/>
          <c:showCatName val="0"/>
          <c:showSerName val="0"/>
          <c:showPercent val="0"/>
          <c:showBubbleSize val="0"/>
        </c:dLbls>
        <c:gapWidth val="219"/>
        <c:overlap val="-27"/>
        <c:axId val="1192838592"/>
        <c:axId val="1325879552"/>
      </c:barChart>
      <c:catAx>
        <c:axId val="1192838592"/>
        <c:scaling>
          <c:orientation val="minMax"/>
        </c:scaling>
        <c:delete val="1"/>
        <c:axPos val="b"/>
        <c:numFmt formatCode="General" sourceLinked="1"/>
        <c:majorTickMark val="none"/>
        <c:minorTickMark val="none"/>
        <c:tickLblPos val="nextTo"/>
        <c:crossAx val="1325879552"/>
        <c:crosses val="autoZero"/>
        <c:auto val="1"/>
        <c:lblAlgn val="ctr"/>
        <c:lblOffset val="100"/>
        <c:noMultiLvlLbl val="0"/>
      </c:catAx>
      <c:valAx>
        <c:axId val="1325879552"/>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crossAx val="119283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2"/>
              </a:solidFill>
              <a:latin typeface="Source Sans Pro" panose="020B0503030403020204" pitchFamily="34"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Source Sans Pro" panose="020B0503030403020204" pitchFamily="34"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6BBB2-8BA3-4B06-8089-58DECCD5E6D8}" type="doc">
      <dgm:prSet loTypeId="urn:microsoft.com/office/officeart/2005/8/layout/funnel1" loCatId="process" qsTypeId="urn:microsoft.com/office/officeart/2005/8/quickstyle/simple1" qsCatId="simple" csTypeId="urn:microsoft.com/office/officeart/2005/8/colors/accent0_2" csCatId="mainScheme" phldr="1"/>
      <dgm:spPr/>
      <dgm:t>
        <a:bodyPr/>
        <a:lstStyle/>
        <a:p>
          <a:endParaRPr lang="en-GB"/>
        </a:p>
      </dgm:t>
    </dgm:pt>
    <dgm:pt modelId="{8737F7C7-C85E-47BB-9207-941FAFA83533}">
      <dgm:prSet phldrT="[Text]" custT="1"/>
      <dgm:spPr/>
      <dgm:t>
        <a:bodyPr/>
        <a:lstStyle/>
        <a:p>
          <a:r>
            <a:rPr lang="en-GB" sz="1000">
              <a:solidFill>
                <a:schemeClr val="bg1">
                  <a:lumMod val="10000"/>
                </a:schemeClr>
              </a:solidFill>
              <a:latin typeface="Source Sans Pro" panose="020B0503030403020204" pitchFamily="34" charset="0"/>
            </a:rPr>
            <a:t>Pro</a:t>
          </a:r>
          <a:endParaRPr lang="en-GB" sz="1000" dirty="0">
            <a:solidFill>
              <a:schemeClr val="bg1">
                <a:lumMod val="10000"/>
              </a:schemeClr>
            </a:solidFill>
            <a:latin typeface="Source Sans Pro" panose="020B0503030403020204" pitchFamily="34" charset="0"/>
          </a:endParaRPr>
        </a:p>
      </dgm:t>
    </dgm:pt>
    <dgm:pt modelId="{1DF46B11-6F33-4BFD-8EEA-66600C0A060C}" type="par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928A950D-4F7F-42FB-832B-A0CC0ABC8DC4}" type="sib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611DA6F6-2E3D-42B6-B9FF-E81D1EB144E2}">
      <dgm:prSet phldrT="[Text]" custT="1"/>
      <dgm:spPr/>
      <dgm:t>
        <a:bodyPr/>
        <a:lstStyle/>
        <a:p>
          <a:r>
            <a:rPr lang="en-GB" sz="1000">
              <a:solidFill>
                <a:schemeClr val="bg1">
                  <a:lumMod val="10000"/>
                </a:schemeClr>
              </a:solidFill>
              <a:latin typeface="Source Sans Pro" panose="020B0503030403020204" pitchFamily="34" charset="0"/>
            </a:rPr>
            <a:t>Expert</a:t>
          </a:r>
          <a:endParaRPr lang="en-GB" sz="1000" dirty="0">
            <a:solidFill>
              <a:schemeClr val="bg1">
                <a:lumMod val="10000"/>
              </a:schemeClr>
            </a:solidFill>
            <a:latin typeface="Source Sans Pro" panose="020B0503030403020204" pitchFamily="34" charset="0"/>
          </a:endParaRPr>
        </a:p>
      </dgm:t>
    </dgm:pt>
    <dgm:pt modelId="{8A4C69C3-03C6-4E42-B5EA-82504D35ED11}" type="par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848E0029-B1E9-41FE-ABBE-552AFD4AE11A}" type="sib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E95E342D-0200-4D3E-A6E1-2878B0AEA623}">
      <dgm:prSet phldrT="[Text]" custT="1"/>
      <dgm:spPr/>
      <dgm:t>
        <a:bodyPr/>
        <a:lstStyle/>
        <a:p>
          <a:r>
            <a:rPr lang="en-GB" sz="1000">
              <a:solidFill>
                <a:schemeClr val="bg1">
                  <a:lumMod val="10000"/>
                </a:schemeClr>
              </a:solidFill>
              <a:latin typeface="Source Sans Pro" panose="020B0503030403020204" pitchFamily="34" charset="0"/>
            </a:rPr>
            <a:t>Casual</a:t>
          </a:r>
          <a:endParaRPr lang="en-GB" sz="1000" dirty="0">
            <a:solidFill>
              <a:schemeClr val="bg1">
                <a:lumMod val="10000"/>
              </a:schemeClr>
            </a:solidFill>
            <a:latin typeface="Source Sans Pro" panose="020B0503030403020204" pitchFamily="34" charset="0"/>
          </a:endParaRPr>
        </a:p>
      </dgm:t>
    </dgm:pt>
    <dgm:pt modelId="{A96BAC8D-5C02-46DF-9BA4-88687C91034C}" type="par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4AD54C0-BBA3-41F4-87DF-AF7F4D721646}" type="sib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62F2CE6-BC69-447A-B1CC-FD4A1E836F31}">
      <dgm:prSet phldrT="[Text]" custT="1"/>
      <dgm:spPr/>
      <dgm:t>
        <a:bodyPr/>
        <a:lstStyle/>
        <a:p>
          <a:r>
            <a:rPr lang="en-GB" sz="2000" b="1" dirty="0">
              <a:solidFill>
                <a:schemeClr val="bg1">
                  <a:lumMod val="10000"/>
                </a:schemeClr>
              </a:solidFill>
              <a:latin typeface="Source Sans Pro" panose="020B0503030403020204" pitchFamily="34" charset="0"/>
            </a:rPr>
            <a:t>CS Questionnaire</a:t>
          </a:r>
        </a:p>
      </dgm:t>
    </dgm:pt>
    <dgm:pt modelId="{68CC21F4-C487-4DDE-86E9-8802F1BD7FBF}" type="par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ECCC269D-FEC0-4824-97EE-5D51BDABE870}" type="sib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C7A1E4D5-8592-4DAA-8AF1-FFDFC94B0A85}" type="pres">
      <dgm:prSet presAssocID="{9A66BBB2-8BA3-4B06-8089-58DECCD5E6D8}" presName="Name0" presStyleCnt="0">
        <dgm:presLayoutVars>
          <dgm:chMax val="4"/>
          <dgm:resizeHandles val="exact"/>
        </dgm:presLayoutVars>
      </dgm:prSet>
      <dgm:spPr/>
    </dgm:pt>
    <dgm:pt modelId="{6B8BC994-91FF-4BE3-921A-609FAA03F2C1}" type="pres">
      <dgm:prSet presAssocID="{9A66BBB2-8BA3-4B06-8089-58DECCD5E6D8}" presName="ellipse" presStyleLbl="trBgShp" presStyleIdx="0" presStyleCnt="1"/>
      <dgm:spPr/>
    </dgm:pt>
    <dgm:pt modelId="{2930B5D9-9188-4767-AAC4-5218863BDD92}" type="pres">
      <dgm:prSet presAssocID="{9A66BBB2-8BA3-4B06-8089-58DECCD5E6D8}" presName="arrow1" presStyleLbl="fgShp" presStyleIdx="0" presStyleCnt="1"/>
      <dgm:spPr/>
    </dgm:pt>
    <dgm:pt modelId="{A948D8E9-A4AF-462E-944F-A64CA28CF50F}" type="pres">
      <dgm:prSet presAssocID="{9A66BBB2-8BA3-4B06-8089-58DECCD5E6D8}" presName="rectangle" presStyleLbl="revTx" presStyleIdx="0" presStyleCnt="1" custScaleX="149881">
        <dgm:presLayoutVars>
          <dgm:bulletEnabled val="1"/>
        </dgm:presLayoutVars>
      </dgm:prSet>
      <dgm:spPr/>
    </dgm:pt>
    <dgm:pt modelId="{D86E6F02-692A-4B23-9548-50F292121800}" type="pres">
      <dgm:prSet presAssocID="{611DA6F6-2E3D-42B6-B9FF-E81D1EB144E2}" presName="item1" presStyleLbl="node1" presStyleIdx="0" presStyleCnt="3">
        <dgm:presLayoutVars>
          <dgm:bulletEnabled val="1"/>
        </dgm:presLayoutVars>
      </dgm:prSet>
      <dgm:spPr/>
    </dgm:pt>
    <dgm:pt modelId="{1B5E7981-D483-4390-BDE9-B286501A69EF}" type="pres">
      <dgm:prSet presAssocID="{E95E342D-0200-4D3E-A6E1-2878B0AEA623}" presName="item2" presStyleLbl="node1" presStyleIdx="1" presStyleCnt="3">
        <dgm:presLayoutVars>
          <dgm:bulletEnabled val="1"/>
        </dgm:presLayoutVars>
      </dgm:prSet>
      <dgm:spPr/>
    </dgm:pt>
    <dgm:pt modelId="{3E19064A-54AE-46FA-A32A-0562EA0338A5}" type="pres">
      <dgm:prSet presAssocID="{E62F2CE6-BC69-447A-B1CC-FD4A1E836F31}" presName="item3" presStyleLbl="node1" presStyleIdx="2" presStyleCnt="3">
        <dgm:presLayoutVars>
          <dgm:bulletEnabled val="1"/>
        </dgm:presLayoutVars>
      </dgm:prSet>
      <dgm:spPr/>
    </dgm:pt>
    <dgm:pt modelId="{C5FFEB0B-0427-468B-87F5-4A132D9C6989}" type="pres">
      <dgm:prSet presAssocID="{9A66BBB2-8BA3-4B06-8089-58DECCD5E6D8}" presName="funnel" presStyleLbl="trAlignAcc1" presStyleIdx="0" presStyleCnt="1"/>
      <dgm:spPr/>
    </dgm:pt>
  </dgm:ptLst>
  <dgm:cxnLst>
    <dgm:cxn modelId="{68B9400D-CBF3-47DE-BA7D-800DB7EED050}" type="presOf" srcId="{8737F7C7-C85E-47BB-9207-941FAFA83533}" destId="{3E19064A-54AE-46FA-A32A-0562EA0338A5}" srcOrd="0" destOrd="0" presId="urn:microsoft.com/office/officeart/2005/8/layout/funnel1"/>
    <dgm:cxn modelId="{6F03221D-0007-4A99-B556-82075BB5EC10}" srcId="{9A66BBB2-8BA3-4B06-8089-58DECCD5E6D8}" destId="{8737F7C7-C85E-47BB-9207-941FAFA83533}" srcOrd="0" destOrd="0" parTransId="{1DF46B11-6F33-4BFD-8EEA-66600C0A060C}" sibTransId="{928A950D-4F7F-42FB-832B-A0CC0ABC8DC4}"/>
    <dgm:cxn modelId="{FCA6F54B-3140-4A30-8412-0E193DB9BED9}" type="presOf" srcId="{E62F2CE6-BC69-447A-B1CC-FD4A1E836F31}" destId="{A948D8E9-A4AF-462E-944F-A64CA28CF50F}" srcOrd="0" destOrd="0" presId="urn:microsoft.com/office/officeart/2005/8/layout/funnel1"/>
    <dgm:cxn modelId="{DDAF2754-A05B-4042-8D17-4074C910EC03}" type="presOf" srcId="{E95E342D-0200-4D3E-A6E1-2878B0AEA623}" destId="{D86E6F02-692A-4B23-9548-50F292121800}" srcOrd="0" destOrd="0" presId="urn:microsoft.com/office/officeart/2005/8/layout/funnel1"/>
    <dgm:cxn modelId="{40F2518E-5D67-4CF1-A879-56D12DFAE4A5}" type="presOf" srcId="{611DA6F6-2E3D-42B6-B9FF-E81D1EB144E2}" destId="{1B5E7981-D483-4390-BDE9-B286501A69EF}" srcOrd="0" destOrd="0" presId="urn:microsoft.com/office/officeart/2005/8/layout/funnel1"/>
    <dgm:cxn modelId="{260AFBA0-96E8-456A-949C-604C2C4C009E}" srcId="{9A66BBB2-8BA3-4B06-8089-58DECCD5E6D8}" destId="{E62F2CE6-BC69-447A-B1CC-FD4A1E836F31}" srcOrd="3" destOrd="0" parTransId="{68CC21F4-C487-4DDE-86E9-8802F1BD7FBF}" sibTransId="{ECCC269D-FEC0-4824-97EE-5D51BDABE870}"/>
    <dgm:cxn modelId="{738649B7-14CC-4EAE-9617-43CF2C308BB6}" type="presOf" srcId="{9A66BBB2-8BA3-4B06-8089-58DECCD5E6D8}" destId="{C7A1E4D5-8592-4DAA-8AF1-FFDFC94B0A85}" srcOrd="0" destOrd="0" presId="urn:microsoft.com/office/officeart/2005/8/layout/funnel1"/>
    <dgm:cxn modelId="{08CCA1E1-43AF-4311-8120-EC793EDF10E2}" srcId="{9A66BBB2-8BA3-4B06-8089-58DECCD5E6D8}" destId="{611DA6F6-2E3D-42B6-B9FF-E81D1EB144E2}" srcOrd="1" destOrd="0" parTransId="{8A4C69C3-03C6-4E42-B5EA-82504D35ED11}" sibTransId="{848E0029-B1E9-41FE-ABBE-552AFD4AE11A}"/>
    <dgm:cxn modelId="{490F8CF3-8550-4578-BC45-B5A2280F9126}" srcId="{9A66BBB2-8BA3-4B06-8089-58DECCD5E6D8}" destId="{E95E342D-0200-4D3E-A6E1-2878B0AEA623}" srcOrd="2" destOrd="0" parTransId="{A96BAC8D-5C02-46DF-9BA4-88687C91034C}" sibTransId="{E4AD54C0-BBA3-41F4-87DF-AF7F4D721646}"/>
    <dgm:cxn modelId="{E73F6EA9-F28B-48A1-9B70-68E0C3D94892}" type="presParOf" srcId="{C7A1E4D5-8592-4DAA-8AF1-FFDFC94B0A85}" destId="{6B8BC994-91FF-4BE3-921A-609FAA03F2C1}" srcOrd="0" destOrd="0" presId="urn:microsoft.com/office/officeart/2005/8/layout/funnel1"/>
    <dgm:cxn modelId="{214A15EA-B2B4-433B-B9B8-114427F89B41}" type="presParOf" srcId="{C7A1E4D5-8592-4DAA-8AF1-FFDFC94B0A85}" destId="{2930B5D9-9188-4767-AAC4-5218863BDD92}" srcOrd="1" destOrd="0" presId="urn:microsoft.com/office/officeart/2005/8/layout/funnel1"/>
    <dgm:cxn modelId="{D0B39ADB-4DD0-485B-80D8-2ACF52F7B94C}" type="presParOf" srcId="{C7A1E4D5-8592-4DAA-8AF1-FFDFC94B0A85}" destId="{A948D8E9-A4AF-462E-944F-A64CA28CF50F}" srcOrd="2" destOrd="0" presId="urn:microsoft.com/office/officeart/2005/8/layout/funnel1"/>
    <dgm:cxn modelId="{74DFAB04-4BB1-4D57-9796-89BD7AE99469}" type="presParOf" srcId="{C7A1E4D5-8592-4DAA-8AF1-FFDFC94B0A85}" destId="{D86E6F02-692A-4B23-9548-50F292121800}" srcOrd="3" destOrd="0" presId="urn:microsoft.com/office/officeart/2005/8/layout/funnel1"/>
    <dgm:cxn modelId="{FC881B07-D1B7-4595-B484-82F9C2E46516}" type="presParOf" srcId="{C7A1E4D5-8592-4DAA-8AF1-FFDFC94B0A85}" destId="{1B5E7981-D483-4390-BDE9-B286501A69EF}" srcOrd="4" destOrd="0" presId="urn:microsoft.com/office/officeart/2005/8/layout/funnel1"/>
    <dgm:cxn modelId="{1831292F-86F9-4C5D-A3E7-915BB31F72B4}" type="presParOf" srcId="{C7A1E4D5-8592-4DAA-8AF1-FFDFC94B0A85}" destId="{3E19064A-54AE-46FA-A32A-0562EA0338A5}" srcOrd="5" destOrd="0" presId="urn:microsoft.com/office/officeart/2005/8/layout/funnel1"/>
    <dgm:cxn modelId="{987615BE-87DD-4D8B-9CDF-C9594CCBBA56}" type="presParOf" srcId="{C7A1E4D5-8592-4DAA-8AF1-FFDFC94B0A85}" destId="{C5FFEB0B-0427-468B-87F5-4A132D9C6989}"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BC994-91FF-4BE3-921A-609FAA03F2C1}">
      <dsp:nvSpPr>
        <dsp:cNvPr id="0" name=""/>
        <dsp:cNvSpPr/>
      </dsp:nvSpPr>
      <dsp:spPr>
        <a:xfrm>
          <a:off x="796961" y="99500"/>
          <a:ext cx="1974709" cy="685790"/>
        </a:xfrm>
        <a:prstGeom prst="ellipse">
          <a:avLst/>
        </a:prstGeom>
        <a:solidFill>
          <a:schemeClr val="dk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0B5D9-9188-4767-AAC4-5218863BDD92}">
      <dsp:nvSpPr>
        <dsp:cNvPr id="0" name=""/>
        <dsp:cNvSpPr/>
      </dsp:nvSpPr>
      <dsp:spPr>
        <a:xfrm>
          <a:off x="1596030" y="1778769"/>
          <a:ext cx="382695" cy="244925"/>
        </a:xfrm>
        <a:prstGeom prst="downArrow">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48D8E9-A4AF-462E-944F-A64CA28CF50F}">
      <dsp:nvSpPr>
        <dsp:cNvPr id="0" name=""/>
        <dsp:cNvSpPr/>
      </dsp:nvSpPr>
      <dsp:spPr>
        <a:xfrm>
          <a:off x="410766" y="1974709"/>
          <a:ext cx="2753222" cy="45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bg1">
                  <a:lumMod val="10000"/>
                </a:schemeClr>
              </a:solidFill>
              <a:latin typeface="Source Sans Pro" panose="020B0503030403020204" pitchFamily="34" charset="0"/>
            </a:rPr>
            <a:t>CS Questionnaire</a:t>
          </a:r>
        </a:p>
      </dsp:txBody>
      <dsp:txXfrm>
        <a:off x="410766" y="1974709"/>
        <a:ext cx="2753222" cy="459234"/>
      </dsp:txXfrm>
    </dsp:sp>
    <dsp:sp modelId="{D86E6F02-692A-4B23-9548-50F292121800}">
      <dsp:nvSpPr>
        <dsp:cNvPr id="0" name=""/>
        <dsp:cNvSpPr/>
      </dsp:nvSpPr>
      <dsp:spPr>
        <a:xfrm>
          <a:off x="1514898" y="838256"/>
          <a:ext cx="688852" cy="688852"/>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a:solidFill>
                <a:schemeClr val="bg1">
                  <a:lumMod val="10000"/>
                </a:schemeClr>
              </a:solidFill>
              <a:latin typeface="Source Sans Pro" panose="020B0503030403020204" pitchFamily="34" charset="0"/>
            </a:rPr>
            <a:t>Casual</a:t>
          </a:r>
          <a:endParaRPr lang="en-GB" sz="1000" kern="1200" dirty="0">
            <a:solidFill>
              <a:schemeClr val="bg1">
                <a:lumMod val="10000"/>
              </a:schemeClr>
            </a:solidFill>
            <a:latin typeface="Source Sans Pro" panose="020B0503030403020204" pitchFamily="34" charset="0"/>
          </a:endParaRPr>
        </a:p>
      </dsp:txBody>
      <dsp:txXfrm>
        <a:off x="1615778" y="939136"/>
        <a:ext cx="487092" cy="487092"/>
      </dsp:txXfrm>
    </dsp:sp>
    <dsp:sp modelId="{1B5E7981-D483-4390-BDE9-B286501A69EF}">
      <dsp:nvSpPr>
        <dsp:cNvPr id="0" name=""/>
        <dsp:cNvSpPr/>
      </dsp:nvSpPr>
      <dsp:spPr>
        <a:xfrm>
          <a:off x="1021986" y="321464"/>
          <a:ext cx="688852" cy="688852"/>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a:solidFill>
                <a:schemeClr val="bg1">
                  <a:lumMod val="10000"/>
                </a:schemeClr>
              </a:solidFill>
              <a:latin typeface="Source Sans Pro" panose="020B0503030403020204" pitchFamily="34" charset="0"/>
            </a:rPr>
            <a:t>Expert</a:t>
          </a:r>
          <a:endParaRPr lang="en-GB" sz="1000" kern="1200" dirty="0">
            <a:solidFill>
              <a:schemeClr val="bg1">
                <a:lumMod val="10000"/>
              </a:schemeClr>
            </a:solidFill>
            <a:latin typeface="Source Sans Pro" panose="020B0503030403020204" pitchFamily="34" charset="0"/>
          </a:endParaRPr>
        </a:p>
      </dsp:txBody>
      <dsp:txXfrm>
        <a:off x="1122866" y="422344"/>
        <a:ext cx="487092" cy="487092"/>
      </dsp:txXfrm>
    </dsp:sp>
    <dsp:sp modelId="{3E19064A-54AE-46FA-A32A-0562EA0338A5}">
      <dsp:nvSpPr>
        <dsp:cNvPr id="0" name=""/>
        <dsp:cNvSpPr/>
      </dsp:nvSpPr>
      <dsp:spPr>
        <a:xfrm>
          <a:off x="1726146" y="154915"/>
          <a:ext cx="688852" cy="688852"/>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a:solidFill>
                <a:schemeClr val="bg1">
                  <a:lumMod val="10000"/>
                </a:schemeClr>
              </a:solidFill>
              <a:latin typeface="Source Sans Pro" panose="020B0503030403020204" pitchFamily="34" charset="0"/>
            </a:rPr>
            <a:t>Pro</a:t>
          </a:r>
          <a:endParaRPr lang="en-GB" sz="1000" kern="1200" dirty="0">
            <a:solidFill>
              <a:schemeClr val="bg1">
                <a:lumMod val="10000"/>
              </a:schemeClr>
            </a:solidFill>
            <a:latin typeface="Source Sans Pro" panose="020B0503030403020204" pitchFamily="34" charset="0"/>
          </a:endParaRPr>
        </a:p>
      </dsp:txBody>
      <dsp:txXfrm>
        <a:off x="1827026" y="255795"/>
        <a:ext cx="487092" cy="487092"/>
      </dsp:txXfrm>
    </dsp:sp>
    <dsp:sp modelId="{C5FFEB0B-0427-468B-87F5-4A132D9C6989}">
      <dsp:nvSpPr>
        <dsp:cNvPr id="0" name=""/>
        <dsp:cNvSpPr/>
      </dsp:nvSpPr>
      <dsp:spPr>
        <a:xfrm>
          <a:off x="715830" y="15307"/>
          <a:ext cx="2143095" cy="1714476"/>
        </a:xfrm>
        <a:prstGeom prst="funnel">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03143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GB" sz="1100" i="0" u="none" dirty="0">
                <a:latin typeface="Times New Roman" panose="02020603050405020304" pitchFamily="18" charset="0"/>
                <a:cs typeface="Times New Roman" panose="02020603050405020304" pitchFamily="18" charset="0"/>
              </a:rPr>
              <a:t>Recruited via CS Discord servers and word-of mouth</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GB" sz="1100" i="0" u="none" dirty="0">
                <a:latin typeface="Times New Roman" panose="02020603050405020304" pitchFamily="18" charset="0"/>
                <a:cs typeface="Times New Roman" panose="02020603050405020304" pitchFamily="18" charset="0"/>
              </a:rPr>
              <a:t>Male dominated, but not totally </a:t>
            </a:r>
            <a:r>
              <a:rPr lang="en-GB" sz="1100" i="0" u="none" dirty="0" err="1">
                <a:latin typeface="Times New Roman" panose="02020603050405020304" pitchFamily="18" charset="0"/>
                <a:cs typeface="Times New Roman" panose="02020603050405020304" pitchFamily="18" charset="0"/>
              </a:rPr>
              <a:t>unexpcted</a:t>
            </a:r>
            <a:r>
              <a:rPr lang="en-GB" sz="1100" i="0" u="none" dirty="0">
                <a:latin typeface="Times New Roman" panose="02020603050405020304" pitchFamily="18" charset="0"/>
                <a:cs typeface="Times New Roman" panose="02020603050405020304" pitchFamily="18" charset="0"/>
              </a:rPr>
              <a:t>, but it was super nice to see 10% of our CS players were other genders</a:t>
            </a:r>
          </a:p>
        </p:txBody>
      </p:sp>
    </p:spTree>
    <p:extLst>
      <p:ext uri="{BB962C8B-B14F-4D97-AF65-F5344CB8AC3E}">
        <p14:creationId xmlns:p14="http://schemas.microsoft.com/office/powerpoint/2010/main" val="3264434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defTabSz="914400" fontAlgn="base">
              <a:lnSpc>
                <a:spcPct val="90000"/>
              </a:lnSpc>
              <a:spcBef>
                <a:spcPct val="0"/>
              </a:spcBef>
              <a:spcAft>
                <a:spcPts val="600"/>
              </a:spcAft>
              <a:buClr>
                <a:schemeClr val="accent1"/>
              </a:buClr>
              <a:buSzTx/>
              <a:tabLst/>
            </a:pPr>
            <a:r>
              <a:rPr kumimoji="0" lang="en-US" altLang="en-US" sz="1100" b="0" u="none" strike="noStrike" cap="none" normalizeH="0" baseline="0" dirty="0">
                <a:ln>
                  <a:noFill/>
                </a:ln>
                <a:solidFill>
                  <a:schemeClr val="tx1">
                    <a:lumMod val="75000"/>
                    <a:lumOff val="25000"/>
                  </a:schemeClr>
                </a:solidFill>
                <a:effectLst/>
              </a:rPr>
              <a:t>First thing we looked at was our CS expertise variables, total hours playtime, weekly hours playtime, self-rated expertise and current ranking. Many of these have been used in previous studies but not together.</a:t>
            </a:r>
          </a:p>
          <a:p>
            <a:pPr marL="171450" marR="0" lvl="0" indent="-171450" defTabSz="914400" fontAlgn="base">
              <a:lnSpc>
                <a:spcPct val="90000"/>
              </a:lnSpc>
              <a:spcBef>
                <a:spcPct val="0"/>
              </a:spcBef>
              <a:spcAft>
                <a:spcPts val="600"/>
              </a:spcAft>
              <a:buClr>
                <a:schemeClr val="accent1"/>
              </a:buClr>
              <a:buSzTx/>
              <a:tabLst/>
            </a:pPr>
            <a:r>
              <a:rPr kumimoji="0" lang="en-US" altLang="en-US" sz="1100" b="0" u="none" strike="noStrike" cap="none" normalizeH="0" baseline="0" dirty="0">
                <a:ln>
                  <a:noFill/>
                </a:ln>
                <a:solidFill>
                  <a:schemeClr val="tx1">
                    <a:lumMod val="75000"/>
                    <a:lumOff val="25000"/>
                  </a:schemeClr>
                </a:solidFill>
                <a:effectLst/>
              </a:rPr>
              <a:t>Plot shows strong positive correlations (in blue) between our four expertise variables – nicely showing that these variables go hand in hand with each other.</a:t>
            </a:r>
          </a:p>
          <a:p>
            <a:pPr marL="171450" marR="0" lvl="0" indent="-171450" defTabSz="914400" fontAlgn="base">
              <a:lnSpc>
                <a:spcPct val="90000"/>
              </a:lnSpc>
              <a:spcBef>
                <a:spcPct val="0"/>
              </a:spcBef>
              <a:spcAft>
                <a:spcPts val="600"/>
              </a:spcAft>
              <a:buClr>
                <a:schemeClr val="accent1"/>
              </a:buClr>
              <a:buSzTx/>
              <a:tabLst/>
            </a:pPr>
            <a:r>
              <a:rPr kumimoji="0" lang="en-US" altLang="en-US" sz="1100" b="0" u="none" strike="noStrike" cap="none" normalizeH="0" baseline="0" dirty="0">
                <a:ln>
                  <a:noFill/>
                </a:ln>
                <a:solidFill>
                  <a:schemeClr val="tx1">
                    <a:lumMod val="75000"/>
                    <a:lumOff val="25000"/>
                  </a:schemeClr>
                </a:solidFill>
                <a:effectLst/>
              </a:rPr>
              <a:t>Below, we have the correlations between our expertise variables and our cognitive variables. Negative correlations between our single-trial RTs and all four expertise measures, so greater expertise was associated with faster reaction times, but the significance drops off for repetition and switch RTs, mixing and switching costs. Some effect here but it looks to be limited. </a:t>
            </a:r>
          </a:p>
          <a:p>
            <a:pPr marL="171450" marR="0" lvl="0" indent="-171450" defTabSz="914400" fontAlgn="base">
              <a:lnSpc>
                <a:spcPct val="90000"/>
              </a:lnSpc>
              <a:spcBef>
                <a:spcPct val="0"/>
              </a:spcBef>
              <a:spcAft>
                <a:spcPts val="600"/>
              </a:spcAft>
              <a:buClr>
                <a:schemeClr val="accent1"/>
              </a:buClr>
              <a:buSzTx/>
              <a:tabLst/>
            </a:pPr>
            <a:r>
              <a:rPr kumimoji="0" lang="en-US" altLang="en-US" sz="1100" b="0" u="none" strike="noStrike" cap="none" normalizeH="0" baseline="0" dirty="0">
                <a:ln>
                  <a:noFill/>
                </a:ln>
                <a:solidFill>
                  <a:schemeClr val="tx1">
                    <a:lumMod val="75000"/>
                    <a:lumOff val="25000"/>
                  </a:schemeClr>
                </a:solidFill>
                <a:effectLst/>
              </a:rPr>
              <a:t>But, this kind of analysis looked at the relationships between one expertise variable and one cognitive variable - perhaps a better reflection of CS expertise is the combination of these four variables. </a:t>
            </a:r>
          </a:p>
        </p:txBody>
      </p:sp>
    </p:spTree>
    <p:extLst>
      <p:ext uri="{BB962C8B-B14F-4D97-AF65-F5344CB8AC3E}">
        <p14:creationId xmlns:p14="http://schemas.microsoft.com/office/powerpoint/2010/main" val="3029412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Unsupervised machine learning algorithm which groups observations into k cluster groups with minimum within-cluster variation. </a:t>
            </a:r>
          </a:p>
          <a:p>
            <a:r>
              <a:rPr lang="en-GB" dirty="0"/>
              <a:t>4 Expertise Cluster Groups</a:t>
            </a:r>
          </a:p>
          <a:p>
            <a:r>
              <a:rPr lang="en-GB" dirty="0"/>
              <a:t>3d scatter plot with our variables on the following axis</a:t>
            </a:r>
          </a:p>
          <a:p>
            <a:r>
              <a:rPr lang="en-GB" dirty="0"/>
              <a:t>Weekly hours on the x and total hours on the y, with current ranking on the z in the left plot and self-rated expertise on the z in the right plot</a:t>
            </a:r>
          </a:p>
          <a:p>
            <a:r>
              <a:rPr lang="en-GB" dirty="0"/>
              <a:t>Displays the range of expertise in our participants and a story of perhaps how  we travel through these expertise groups</a:t>
            </a:r>
          </a:p>
          <a:p>
            <a:r>
              <a:rPr lang="en-GB" dirty="0"/>
              <a:t>Clustering gives us an amazing overview of the expertise of our sample – in greater depth than would have been possible with one measure of video game expertise</a:t>
            </a:r>
          </a:p>
        </p:txBody>
      </p:sp>
    </p:spTree>
    <p:extLst>
      <p:ext uri="{BB962C8B-B14F-4D97-AF65-F5344CB8AC3E}">
        <p14:creationId xmlns:p14="http://schemas.microsoft.com/office/powerpoint/2010/main" val="2556919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Cognitive dependent variables starting with RTs</a:t>
            </a:r>
          </a:p>
          <a:p>
            <a:r>
              <a:rPr lang="en-GB" dirty="0"/>
              <a:t>Raincloud plot: X = RTs, Y = groups</a:t>
            </a:r>
          </a:p>
          <a:p>
            <a:pPr lvl="1"/>
            <a:r>
              <a:rPr lang="en-GB" dirty="0"/>
              <a:t>Dots = participant</a:t>
            </a:r>
          </a:p>
          <a:p>
            <a:pPr lvl="1"/>
            <a:r>
              <a:rPr lang="en-GB" dirty="0"/>
              <a:t>Box plot = summarises data from each group in terms of the maximum, minimum, interquartile range and median</a:t>
            </a:r>
          </a:p>
          <a:p>
            <a:pPr lvl="1"/>
            <a:r>
              <a:rPr lang="en-GB" dirty="0"/>
              <a:t>Cloud = distribution (normal distribution in the shape of a bell (semi/pro), but can be more skewed (casual)</a:t>
            </a:r>
          </a:p>
          <a:p>
            <a:r>
              <a:rPr lang="en-GB" dirty="0"/>
              <a:t>Single RTs - 90ms difference between slowest casuals and fastest semi/professionals</a:t>
            </a:r>
          </a:p>
          <a:p>
            <a:r>
              <a:rPr lang="en-GB" dirty="0"/>
              <a:t>Bayes Factor in favour of strong evidence for an effect of expertise cluster groups on single RTs</a:t>
            </a:r>
          </a:p>
        </p:txBody>
      </p:sp>
    </p:spTree>
    <p:extLst>
      <p:ext uri="{BB962C8B-B14F-4D97-AF65-F5344CB8AC3E}">
        <p14:creationId xmlns:p14="http://schemas.microsoft.com/office/powerpoint/2010/main" val="247860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Repetition RTs - 90ms difference between slowest casuals and fastest semi/professionals</a:t>
            </a:r>
          </a:p>
          <a:p>
            <a:r>
              <a:rPr lang="en-GB" dirty="0"/>
              <a:t>No Bayes Factor evidence for an effect of expertise cluster groups on repetition RTs</a:t>
            </a:r>
          </a:p>
          <a:p>
            <a:r>
              <a:rPr lang="en-GB" dirty="0"/>
              <a:t>Switch RTs – 60ms difference between slowest casuals and semi/professionals, but experienced players showed the fastest RTs on switch trials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Bayes Factor in favour of some evidence for an effect of expertise cluster groups on switching costs. </a:t>
            </a:r>
          </a:p>
        </p:txBody>
      </p:sp>
    </p:spTree>
    <p:extLst>
      <p:ext uri="{BB962C8B-B14F-4D97-AF65-F5344CB8AC3E}">
        <p14:creationId xmlns:p14="http://schemas.microsoft.com/office/powerpoint/2010/main" val="3089206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t>Mixing costs </a:t>
            </a:r>
            <a:r>
              <a:rPr lang="en-GB" dirty="0"/>
              <a:t>performance cost to mix two different tasks – calculated as the difference between RT performance on repetition trials from the mixed block, and RT performance on single trials in the single block. </a:t>
            </a:r>
          </a:p>
          <a:p>
            <a:r>
              <a:rPr lang="en-GB" dirty="0"/>
              <a:t>All have pretty similar mixing costs – similar ability across groups to mix tasks.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Switching Costs </a:t>
            </a:r>
            <a:r>
              <a:rPr lang="en-GB" dirty="0"/>
              <a:t>performance cost to switch between two sequentially presented tasks – calculated as the difference between RT performance on switch trials and repetition trials in the mixed block. </a:t>
            </a:r>
          </a:p>
          <a:p>
            <a:r>
              <a:rPr lang="en-GB" dirty="0"/>
              <a:t>For switching costs, a difference of about 30ms between our casual and professional players and the directionality of this is interesting because our more experienced players actually show greater switching costs, indicating that they struggled to switch between tasks more so than our less expert players. </a:t>
            </a:r>
          </a:p>
          <a:p>
            <a:r>
              <a:rPr lang="en-GB" dirty="0"/>
              <a:t>Bayes Factor in favour of some evidence for an effect of expertise cluster groups on switching costs. </a:t>
            </a:r>
          </a:p>
          <a:p>
            <a:r>
              <a:rPr lang="en-GB" dirty="0"/>
              <a:t>So, our more expert players showed greater switching costs, in that the transition from the previous trial affected the response of the current trial. Whilst our less expert players, particularly our experienced players, were impacted less by task switching. </a:t>
            </a:r>
          </a:p>
        </p:txBody>
      </p:sp>
    </p:spTree>
    <p:extLst>
      <p:ext uri="{BB962C8B-B14F-4D97-AF65-F5344CB8AC3E}">
        <p14:creationId xmlns:p14="http://schemas.microsoft.com/office/powerpoint/2010/main" val="3737804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 found no differences in accuracy between our expertise groups, but we found highly expert CS players had faster RTs than less expert players</a:t>
            </a:r>
          </a:p>
          <a:p>
            <a:r>
              <a:rPr lang="en-GB" dirty="0"/>
              <a:t>Suggesting that CS expertise is associated with faster processing speed performance, with no sacrifices in accuracy</a:t>
            </a:r>
          </a:p>
          <a:p>
            <a:r>
              <a:rPr lang="en-GB" dirty="0"/>
              <a:t>To investigate this further, we used a Drift-Diffusion model (previously been described) </a:t>
            </a:r>
          </a:p>
          <a:p>
            <a:pPr lvl="1"/>
            <a:r>
              <a:rPr lang="en-GB" dirty="0"/>
              <a:t>Drift rate = rate of information accumulation – how fast you are when gathering information during the task</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GB" dirty="0"/>
              <a:t>Boundary separation = response caution – how careful you are when making your response during the task</a:t>
            </a:r>
          </a:p>
          <a:p>
            <a:pPr marL="914400" lvl="1" indent="-298450"/>
            <a:r>
              <a:rPr lang="en-GB" dirty="0"/>
              <a:t>Non-decision time = encoding and response execution – encoding is your first experience in perceiving and learning information from the task, response execution is literally the rate at which you hit the button for green/blue</a:t>
            </a:r>
          </a:p>
          <a:p>
            <a:r>
              <a:rPr lang="en-GB" dirty="0"/>
              <a:t>These 3 measures give us a lot more detailed information about the processing speed of our players</a:t>
            </a:r>
          </a:p>
        </p:txBody>
      </p:sp>
    </p:spTree>
    <p:extLst>
      <p:ext uri="{BB962C8B-B14F-4D97-AF65-F5344CB8AC3E}">
        <p14:creationId xmlns:p14="http://schemas.microsoft.com/office/powerpoint/2010/main" val="116728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Drift rate </a:t>
            </a:r>
            <a:r>
              <a:rPr lang="en-GB" dirty="0"/>
              <a:t>= rate of information accumulation – how fast you are when gathering information during the task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Single-trials:  </a:t>
            </a:r>
            <a:r>
              <a:rPr lang="en-GB" dirty="0"/>
              <a:t>expert Semi/Pro players showed faster information accumulation, in terms of higher drift rates.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Bayes Factor showed no evidence for an effect of expertise cluster groups (perhaps due to noisy data in our semi/professional players – cloud/distribution is very flat and wide compared to other groups)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Repetition-trials and Switch-trials: </a:t>
            </a:r>
            <a:r>
              <a:rPr lang="en-GB" dirty="0"/>
              <a:t>drift rates also higher for more expert players in the mixed block.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Bayes Factor in favour of some evidence for an effect of expertise cluster groups on drift rates in Switch trials.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p>
        </p:txBody>
      </p:sp>
    </p:spTree>
    <p:extLst>
      <p:ext uri="{BB962C8B-B14F-4D97-AF65-F5344CB8AC3E}">
        <p14:creationId xmlns:p14="http://schemas.microsoft.com/office/powerpoint/2010/main" val="4054650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Boundary separation </a:t>
            </a:r>
            <a:r>
              <a:rPr lang="en-GB" dirty="0"/>
              <a:t>= response caution – how careful you are when making your response during the task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Experienced players had the lowest boundary separations and were therefore less cautious in their decision making.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Only have a Bayes factor in favour of some evidence for an effect of expertise cluster groups on single-trial boundary separation. </a:t>
            </a:r>
          </a:p>
        </p:txBody>
      </p:sp>
    </p:spTree>
    <p:extLst>
      <p:ext uri="{BB962C8B-B14F-4D97-AF65-F5344CB8AC3E}">
        <p14:creationId xmlns:p14="http://schemas.microsoft.com/office/powerpoint/2010/main" val="2037350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b="1" dirty="0"/>
              <a:t>Non-decision time </a:t>
            </a:r>
            <a:r>
              <a:rPr lang="en-GB" dirty="0"/>
              <a:t>= encoding and response execution</a:t>
            </a:r>
          </a:p>
          <a:p>
            <a:pPr lvl="0"/>
            <a:r>
              <a:rPr lang="en-GB" b="1" dirty="0"/>
              <a:t>Encoding</a:t>
            </a:r>
            <a:r>
              <a:rPr lang="en-GB" dirty="0"/>
              <a:t> initial perception of information</a:t>
            </a:r>
          </a:p>
          <a:p>
            <a:pPr lvl="0"/>
            <a:r>
              <a:rPr lang="en-GB" b="1" dirty="0"/>
              <a:t>Response execution </a:t>
            </a:r>
            <a:r>
              <a:rPr lang="en-GB" dirty="0"/>
              <a:t>is literally the rate at which you hit the button for green/blue.</a:t>
            </a:r>
          </a:p>
          <a:p>
            <a:pPr lvl="0"/>
            <a:r>
              <a:rPr lang="en-GB" dirty="0"/>
              <a:t>Semi/Pro players had the shorted non-decision times, our more expert CS players perceive information and execute their responses faster than less expert players.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Only have a Bayes factor in favour of strong evidence for an effect of expertise cluster groups on single-trial non-decision time.</a:t>
            </a:r>
          </a:p>
          <a:p>
            <a:endParaRPr lang="en-GB" dirty="0"/>
          </a:p>
        </p:txBody>
      </p:sp>
    </p:spTree>
    <p:extLst>
      <p:ext uri="{BB962C8B-B14F-4D97-AF65-F5344CB8AC3E}">
        <p14:creationId xmlns:p14="http://schemas.microsoft.com/office/powerpoint/2010/main" val="214810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dirty="0"/>
              <a:t>Alternative to cognitive training is engagement in cognitively stimulating leisure activities.</a:t>
            </a:r>
          </a:p>
          <a:p>
            <a:pPr lvl="0"/>
            <a:r>
              <a:rPr lang="en-GB" dirty="0"/>
              <a:t>Video games are a very popular leisure activity, and First Person Shooter games in particular feature complex and dynamic environments, that require players to make fast decision-making.</a:t>
            </a:r>
          </a:p>
          <a:p>
            <a:pPr lvl="0"/>
            <a:r>
              <a:rPr lang="en-GB" dirty="0"/>
              <a:t>My overarching research question is can playing FPS games enhance cognition?</a:t>
            </a:r>
          </a:p>
          <a:p>
            <a:pPr lvl="1"/>
            <a:endParaRPr lang="en-GB" dirty="0"/>
          </a:p>
        </p:txBody>
      </p:sp>
    </p:spTree>
    <p:extLst>
      <p:ext uri="{BB962C8B-B14F-4D97-AF65-F5344CB8AC3E}">
        <p14:creationId xmlns:p14="http://schemas.microsoft.com/office/powerpoint/2010/main" val="4066184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4000245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GB" dirty="0"/>
              <a:t>If true, than it may be that video games can be used to train specific cognitions in people who would benefit from improvement in those cognitions such as in the elderly who show reduced processing speeds, the possibilities are endless.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a:t>When developing video game research proposals, involve people who know the most about those games so that you can best develop measures – Professional CS players at Endpoint, Sheffield based eSports organisation.  </a:t>
            </a:r>
          </a:p>
        </p:txBody>
      </p:sp>
    </p:spTree>
    <p:extLst>
      <p:ext uri="{BB962C8B-B14F-4D97-AF65-F5344CB8AC3E}">
        <p14:creationId xmlns:p14="http://schemas.microsoft.com/office/powerpoint/2010/main" val="912350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Single RTs -90ms difference between slowest casuals and fastest semi/professionals</a:t>
            </a:r>
          </a:p>
          <a:p>
            <a:r>
              <a:rPr lang="en-GB" dirty="0"/>
              <a:t>Repetition RTs - 90ms difference between slowest casuals and fastest semi/professionals</a:t>
            </a:r>
          </a:p>
          <a:p>
            <a:r>
              <a:rPr lang="en-GB" dirty="0"/>
              <a:t>Switch RTs – 60ms difference between slowest casuals and semi/professionals, but experienced players showed the fastest RTs on switch trials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Bayes Factor in favour of some evidence for an effect of expertise cluster groups on switching costs.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Bayes Factor in favour of strong evidence for an effect of expertise cluster groups on single RTs switch and moderate evidence for switch RTs.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Also found no differences in accuracy, suggesting that CS expertise is associated with faster processing speed performance, with no sacrifices in accuracy.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Lets look at their multitasking</a:t>
            </a:r>
          </a:p>
        </p:txBody>
      </p:sp>
    </p:spTree>
    <p:extLst>
      <p:ext uri="{BB962C8B-B14F-4D97-AF65-F5344CB8AC3E}">
        <p14:creationId xmlns:p14="http://schemas.microsoft.com/office/powerpoint/2010/main" val="2683525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No differences in accuracy</a:t>
            </a:r>
          </a:p>
        </p:txBody>
      </p:sp>
    </p:spTree>
    <p:extLst>
      <p:ext uri="{BB962C8B-B14F-4D97-AF65-F5344CB8AC3E}">
        <p14:creationId xmlns:p14="http://schemas.microsoft.com/office/powerpoint/2010/main" val="3967335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t>Mixing costs </a:t>
            </a:r>
            <a:r>
              <a:rPr lang="en-GB" dirty="0"/>
              <a:t>performance cost to mix two different tasks – calculated as the difference between RT performance on repetition trials from the mixed block, and RT performance on single trials in the single block. </a:t>
            </a:r>
          </a:p>
          <a:p>
            <a:r>
              <a:rPr lang="en-GB" dirty="0"/>
              <a:t>All have pretty similar mixing costs – similar ability across groups to mix tasks.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Switching Costs </a:t>
            </a:r>
            <a:r>
              <a:rPr lang="en-GB" dirty="0"/>
              <a:t>performance cost to switch between two sequentially presented tasks – calculated as the difference between RT performance on switch trials and repetition trials in the mixed block. </a:t>
            </a:r>
          </a:p>
          <a:p>
            <a:r>
              <a:rPr lang="en-GB" dirty="0"/>
              <a:t>For switching costs, a difference of about 30ms between our casual and professional players and the directionality of this is interesting because our more experienced players actually show greater switching costs, indicating that they struggled to switch between tasks more so than our less expert players. </a:t>
            </a:r>
          </a:p>
          <a:p>
            <a:r>
              <a:rPr lang="en-GB" dirty="0"/>
              <a:t>Bayes Factor in favour of some evidence for an effect of expertise cluster groups on switching costs. </a:t>
            </a:r>
          </a:p>
        </p:txBody>
      </p:sp>
    </p:spTree>
    <p:extLst>
      <p:ext uri="{BB962C8B-B14F-4D97-AF65-F5344CB8AC3E}">
        <p14:creationId xmlns:p14="http://schemas.microsoft.com/office/powerpoint/2010/main" val="2126300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Fab overview of drift-diffusion modelling earlier today from Alice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Drift rate </a:t>
            </a:r>
            <a:r>
              <a:rPr lang="en-GB" dirty="0"/>
              <a:t>= rate of information accumulation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More expert Semi/Pro players did show faster information accumulation across all trial types.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Only have a Bayes factor in favour of some evidence for an effect of expertise cluster groups on switch-trial drift rates. </a:t>
            </a:r>
          </a:p>
        </p:txBody>
      </p:sp>
    </p:spTree>
    <p:extLst>
      <p:ext uri="{BB962C8B-B14F-4D97-AF65-F5344CB8AC3E}">
        <p14:creationId xmlns:p14="http://schemas.microsoft.com/office/powerpoint/2010/main" val="708861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Boundary separation </a:t>
            </a:r>
            <a:r>
              <a:rPr lang="en-GB" dirty="0"/>
              <a:t>= response caution – how careful you are when making your response during the task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Experienced players had the lowest boundary separations and were therefore less cautious in their decision making.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Only have a Bayes factor in favour of some evidence for an effect of expertise cluster groups on single-trial boundary separation.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p>
        </p:txBody>
      </p:sp>
    </p:spTree>
    <p:extLst>
      <p:ext uri="{BB962C8B-B14F-4D97-AF65-F5344CB8AC3E}">
        <p14:creationId xmlns:p14="http://schemas.microsoft.com/office/powerpoint/2010/main" val="1586007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b="1" dirty="0"/>
              <a:t>Non-decision time </a:t>
            </a:r>
            <a:r>
              <a:rPr lang="en-GB" dirty="0"/>
              <a:t>= encoding and response execution</a:t>
            </a:r>
          </a:p>
          <a:p>
            <a:pPr lvl="0"/>
            <a:r>
              <a:rPr lang="en-GB" b="1" dirty="0"/>
              <a:t>Encoding</a:t>
            </a:r>
            <a:r>
              <a:rPr lang="en-GB" dirty="0"/>
              <a:t> initial perception of information</a:t>
            </a:r>
          </a:p>
          <a:p>
            <a:pPr lvl="0"/>
            <a:r>
              <a:rPr lang="en-GB" b="1" dirty="0"/>
              <a:t>Response execution </a:t>
            </a:r>
            <a:r>
              <a:rPr lang="en-GB" dirty="0"/>
              <a:t>is literally the rate at which you hit the button for green/blue.</a:t>
            </a:r>
          </a:p>
          <a:p>
            <a:pPr lvl="0"/>
            <a:r>
              <a:rPr lang="en-GB" dirty="0"/>
              <a:t>Semi/Pro players had the shorted non-decision times, our more expert CS players perceive information and execute their responses faster than less expert players.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Only have a Bayes factor in favour of strong evidence for an effect of expertise cluster groups on single-trial non-decision time.</a:t>
            </a:r>
          </a:p>
        </p:txBody>
      </p:sp>
    </p:spTree>
    <p:extLst>
      <p:ext uri="{BB962C8B-B14F-4D97-AF65-F5344CB8AC3E}">
        <p14:creationId xmlns:p14="http://schemas.microsoft.com/office/powerpoint/2010/main" val="1393191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Meta analytic findings are mixed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Sala found small to null effects of video game play (shooting/racing) on cognition.</a:t>
            </a:r>
          </a:p>
          <a:p>
            <a:r>
              <a:rPr lang="en-GB" dirty="0"/>
              <a:t>Bediou found large effects of FPS play for a rang of cognitive domains such as perception and multitasking.</a:t>
            </a:r>
          </a:p>
          <a:p>
            <a:r>
              <a:rPr lang="en-GB" dirty="0"/>
              <a:t>Smith &amp; </a:t>
            </a:r>
            <a:r>
              <a:rPr lang="en-GB" dirty="0" err="1"/>
              <a:t>Basak</a:t>
            </a:r>
            <a:r>
              <a:rPr lang="en-GB" dirty="0"/>
              <a:t> found large effects of video game play on cognition.</a:t>
            </a:r>
          </a:p>
          <a:p>
            <a:r>
              <a:rPr lang="en-GB" dirty="0"/>
              <a:t> But perhaps these mixed findings are due to some methodological limitations of the included studies. </a:t>
            </a:r>
          </a:p>
        </p:txBody>
      </p:sp>
    </p:spTree>
    <p:extLst>
      <p:ext uri="{BB962C8B-B14F-4D97-AF65-F5344CB8AC3E}">
        <p14:creationId xmlns:p14="http://schemas.microsoft.com/office/powerpoint/2010/main" val="150666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736512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One FPS game: CS. Super specific with our definition.  </a:t>
            </a:r>
          </a:p>
          <a:p>
            <a:r>
              <a:rPr lang="en-GB" dirty="0"/>
              <a:t>CS: highly popular FPS game played on PC only, CS:GO has been around for a long time and there’s the new version CS2 came out very recently. </a:t>
            </a:r>
            <a:r>
              <a:rPr lang="en-GB" dirty="0" err="1"/>
              <a:t>Theres</a:t>
            </a:r>
            <a:r>
              <a:rPr lang="en-GB" dirty="0"/>
              <a:t> a massive player base at the moment. </a:t>
            </a:r>
          </a:p>
          <a:p>
            <a:r>
              <a:rPr lang="en-GB" dirty="0"/>
              <a:t>Played at the Professional eSports level – able to assess people with the most experience and training in the game. </a:t>
            </a:r>
          </a:p>
          <a:p>
            <a:r>
              <a:rPr lang="en-GB" dirty="0"/>
              <a:t>Sheffield we have Endpoint No.1 UK CS team, No. 50 in EU –through existing connections we’re able to include these players in our research</a:t>
            </a:r>
          </a:p>
          <a:p>
            <a:endParaRPr lang="en-GB" dirty="0"/>
          </a:p>
        </p:txBody>
      </p:sp>
    </p:spTree>
    <p:extLst>
      <p:ext uri="{BB962C8B-B14F-4D97-AF65-F5344CB8AC3E}">
        <p14:creationId xmlns:p14="http://schemas.microsoft.com/office/powerpoint/2010/main" val="1984275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Literature unclear as to a benefit of video game play on processing speed and multitasking performance</a:t>
            </a:r>
          </a:p>
          <a:p>
            <a:endParaRPr lang="en-GB" dirty="0"/>
          </a:p>
        </p:txBody>
      </p:sp>
    </p:spTree>
    <p:extLst>
      <p:ext uri="{BB962C8B-B14F-4D97-AF65-F5344CB8AC3E}">
        <p14:creationId xmlns:p14="http://schemas.microsoft.com/office/powerpoint/2010/main" val="2526511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00724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sz="1100" dirty="0"/>
              <a:t>Processing Speed: general ability to process information -&gt; Reaction Times (RTs) and Accuracy Scores.</a:t>
            </a:r>
          </a:p>
          <a:p>
            <a:pPr algn="l"/>
            <a:r>
              <a:rPr lang="en-GB" sz="1100" dirty="0"/>
              <a:t>Ability to conduct two or more tasks at the same time -&gt; Mixing and Switching Costs</a:t>
            </a:r>
          </a:p>
        </p:txBody>
      </p:sp>
    </p:spTree>
    <p:extLst>
      <p:ext uri="{BB962C8B-B14F-4D97-AF65-F5344CB8AC3E}">
        <p14:creationId xmlns:p14="http://schemas.microsoft.com/office/powerpoint/2010/main" val="296772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Questionnaire informed by CS players who we interviewed ahead of this study</a:t>
            </a:r>
          </a:p>
        </p:txBody>
      </p:sp>
    </p:spTree>
    <p:extLst>
      <p:ext uri="{BB962C8B-B14F-4D97-AF65-F5344CB8AC3E}">
        <p14:creationId xmlns:p14="http://schemas.microsoft.com/office/powerpoint/2010/main" val="3649182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The Diamond)" preserve="1" userDrawn="1">
  <p:cSld name="1_1. Title slide (The Diamond)">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pic>
        <p:nvPicPr>
          <p:cNvPr id="15" name="Google Shape;15;p2"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C8AAF5CE-8685-E97C-7139-1A91EB2D7825}"/>
              </a:ext>
            </a:extLst>
          </p:cNvPr>
          <p:cNvSpPr>
            <a:spLocks noGrp="1"/>
          </p:cNvSpPr>
          <p:nvPr>
            <p:ph type="title" hasCustomPrompt="1"/>
          </p:nvPr>
        </p:nvSpPr>
        <p:spPr>
          <a:xfrm>
            <a:off x="165100" y="1203402"/>
            <a:ext cx="695642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5" name="Text Placeholder 4">
            <a:extLst>
              <a:ext uri="{FF2B5EF4-FFF2-40B4-BE49-F238E27FC236}">
                <a16:creationId xmlns:a16="http://schemas.microsoft.com/office/drawing/2014/main" id="{AF38B7D3-22D2-5A8E-3FE3-F2C01EF6EE9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7" name="Text Placeholder 6">
            <a:extLst>
              <a:ext uri="{FF2B5EF4-FFF2-40B4-BE49-F238E27FC236}">
                <a16:creationId xmlns:a16="http://schemas.microsoft.com/office/drawing/2014/main" id="{3ABF5F0C-4B0A-3030-ABCF-1EC65E2CFCB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8" name="Text Placeholder 6">
            <a:extLst>
              <a:ext uri="{FF2B5EF4-FFF2-40B4-BE49-F238E27FC236}">
                <a16:creationId xmlns:a16="http://schemas.microsoft.com/office/drawing/2014/main" id="{C72BE5D7-CD76-B8A1-7779-EF5B490A5C22}"/>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13" name="Google Shape;13;p2"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1842127"/>
      </p:ext>
    </p:extLst>
  </p:cSld>
  <p:clrMapOvr>
    <a:masterClrMapping/>
  </p:clrMapOvr>
  <p:extLst>
    <p:ext uri="{DCECCB84-F9BA-43D5-87BE-67443E8EF086}">
      <p15:sldGuideLst xmlns:p15="http://schemas.microsoft.com/office/powerpoint/2012/main">
        <p15:guide id="1" pos="17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itle only " preserve="1" userDrawn="1">
  <p:cSld name="1_10. Title only ">
    <p:spTree>
      <p:nvGrpSpPr>
        <p:cNvPr id="1" name="Shape 50"/>
        <p:cNvGrpSpPr/>
        <p:nvPr/>
      </p:nvGrpSpPr>
      <p:grpSpPr>
        <a:xfrm>
          <a:off x="0" y="0"/>
          <a:ext cx="0" cy="0"/>
          <a:chOff x="0" y="0"/>
          <a:chExt cx="0" cy="0"/>
        </a:xfrm>
      </p:grpSpPr>
      <p:sp>
        <p:nvSpPr>
          <p:cNvPr id="51" name="Google Shape;51;p8">
            <a:extLs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25934613-6459-0E69-0E87-7EDE0F2DC156}"/>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52" name="Google Shape;52;p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53" name="Google Shape;53;p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55" name="Google Shape;55;p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0124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itle and body" preserve="1" userDrawn="1">
  <p:cSld name="1_11. Title and body">
    <p:spTree>
      <p:nvGrpSpPr>
        <p:cNvPr id="1" name="Shape 120"/>
        <p:cNvGrpSpPr/>
        <p:nvPr/>
      </p:nvGrpSpPr>
      <p:grpSpPr>
        <a:xfrm>
          <a:off x="0" y="0"/>
          <a:ext cx="0" cy="0"/>
          <a:chOff x="0" y="0"/>
          <a:chExt cx="0" cy="0"/>
        </a:xfrm>
      </p:grpSpPr>
      <p:sp>
        <p:nvSpPr>
          <p:cNvPr id="121" name="Google Shape;121;p17">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0F0AEC03-5D0F-6E70-6AE0-CDCC6E62691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CA355768-5B10-3D4F-8D58-EB902AF53863}"/>
              </a:ext>
            </a:extLst>
          </p:cNvPr>
          <p:cNvSpPr>
            <a:spLocks noGrp="1"/>
          </p:cNvSpPr>
          <p:nvPr>
            <p:ph type="body" sz="quarter" idx="14" hasCustomPrompt="1"/>
          </p:nvPr>
        </p:nvSpPr>
        <p:spPr>
          <a:xfrm>
            <a:off x="128200" y="863600"/>
            <a:ext cx="8818950" cy="3632200"/>
          </a:xfrm>
        </p:spPr>
        <p:txBody>
          <a:bodyPr/>
          <a:lstStyle>
            <a:lvl1pPr marL="76200" indent="0">
              <a:buNone/>
              <a:defRPr/>
            </a:lvl1pPr>
          </a:lstStyle>
          <a:p>
            <a:pPr lvl="0"/>
            <a:r>
              <a:rPr lang="en-GB" dirty="0"/>
              <a:t>Add text</a:t>
            </a:r>
          </a:p>
        </p:txBody>
      </p:sp>
      <p:cxnSp>
        <p:nvCxnSpPr>
          <p:cNvPr id="124" name="Google Shape;124;p17">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2336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ext and image" preserve="1" userDrawn="1">
  <p:cSld name="1_12. Text and image">
    <p:spTree>
      <p:nvGrpSpPr>
        <p:cNvPr id="1" name="Shape 104"/>
        <p:cNvGrpSpPr/>
        <p:nvPr/>
      </p:nvGrpSpPr>
      <p:grpSpPr>
        <a:xfrm>
          <a:off x="0" y="0"/>
          <a:ext cx="0" cy="0"/>
          <a:chOff x="0" y="0"/>
          <a:chExt cx="0" cy="0"/>
        </a:xfrm>
      </p:grpSpPr>
      <p:sp>
        <p:nvSpPr>
          <p:cNvPr id="4" name="Title 3">
            <a:extLst>
              <a:ext uri="{FF2B5EF4-FFF2-40B4-BE49-F238E27FC236}">
                <a16:creationId xmlns:a16="http://schemas.microsoft.com/office/drawing/2014/main" id="{FABD84F6-3868-E63D-88B1-2DA851BCA5E9}"/>
              </a:ext>
              <a:ext uri="{C183D7F6-B498-43B3-948B-1728B52AA6E4}">
                <adec:decorative xmlns:adec="http://schemas.microsoft.com/office/drawing/2017/decorative" val="1"/>
              </a:ext>
            </a:extLst>
          </p:cNvPr>
          <p:cNvSpPr>
            <a:spLocks noGrp="1"/>
          </p:cNvSpPr>
          <p:nvPr>
            <p:ph type="title" hasCustomPrompt="1"/>
          </p:nvPr>
        </p:nvSpPr>
        <p:spPr>
          <a:xfrm>
            <a:off x="141300" y="255050"/>
            <a:ext cx="5156400" cy="75340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106A9C36-8B06-B052-FF09-51ADA302EAD2}"/>
              </a:ext>
            </a:extLst>
          </p:cNvPr>
          <p:cNvSpPr>
            <a:spLocks noGrp="1"/>
          </p:cNvSpPr>
          <p:nvPr>
            <p:ph type="body" sz="quarter" idx="15" hasCustomPrompt="1"/>
          </p:nvPr>
        </p:nvSpPr>
        <p:spPr>
          <a:xfrm>
            <a:off x="128200" y="1079500"/>
            <a:ext cx="4653350" cy="3213100"/>
          </a:xfrm>
        </p:spPr>
        <p:txBody>
          <a:bodyPr>
            <a:normAutofit/>
          </a:bodyPr>
          <a:lstStyle>
            <a:lvl1pPr marL="76200" indent="0">
              <a:buNone/>
              <a:defRPr sz="2000"/>
            </a:lvl1pPr>
          </a:lstStyle>
          <a:p>
            <a:pPr lvl="0"/>
            <a:r>
              <a:rPr lang="en-GB" dirty="0"/>
              <a:t>Add text</a:t>
            </a:r>
          </a:p>
        </p:txBody>
      </p:sp>
      <p:sp>
        <p:nvSpPr>
          <p:cNvPr id="105" name="Google Shape;105;p14">
            <a:extLst>
              <a:ext uri="{C183D7F6-B498-43B3-948B-1728B52AA6E4}">
                <adec:decorative xmlns:adec="http://schemas.microsoft.com/office/drawing/2017/decorative" val="1"/>
              </a:ext>
            </a:extLst>
          </p:cNvPr>
          <p:cNvSpPr/>
          <p:nvPr/>
        </p:nvSpPr>
        <p:spPr>
          <a:xfrm>
            <a:off x="141300" y="1008450"/>
            <a:ext cx="7584300" cy="3626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a:spLocks noGrp="1"/>
          </p:cNvSpPr>
          <p:nvPr>
            <p:ph type="pic" idx="2" hasCustomPrompt="1"/>
          </p:nvPr>
        </p:nvSpPr>
        <p:spPr>
          <a:xfrm>
            <a:off x="4978700" y="89275"/>
            <a:ext cx="4072200" cy="4971900"/>
          </a:xfrm>
          <a:prstGeom prst="rect">
            <a:avLst/>
          </a:prstGeom>
          <a:noFill/>
          <a:ln>
            <a:noFill/>
          </a:ln>
        </p:spPr>
        <p:txBody>
          <a:bodyPr/>
          <a:lstStyle/>
          <a:p>
            <a:r>
              <a:rPr lang="en-US" dirty="0"/>
              <a:t>Add picture</a:t>
            </a:r>
          </a:p>
        </p:txBody>
      </p:sp>
      <p:sp>
        <p:nvSpPr>
          <p:cNvPr id="109" name="Google Shape;109;p1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61098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Image and quote" preserve="1" userDrawn="1">
  <p:cSld name="1_13. Image and quote">
    <p:spTree>
      <p:nvGrpSpPr>
        <p:cNvPr id="1" name="Shape 56"/>
        <p:cNvGrpSpPr/>
        <p:nvPr/>
      </p:nvGrpSpPr>
      <p:grpSpPr>
        <a:xfrm>
          <a:off x="0" y="0"/>
          <a:ext cx="0" cy="0"/>
          <a:chOff x="0" y="0"/>
          <a:chExt cx="0" cy="0"/>
        </a:xfrm>
      </p:grpSpPr>
      <p:sp>
        <p:nvSpPr>
          <p:cNvPr id="60" name="Google Shape;60;p9">
            <a:extLst>
              <a:ext uri="{C183D7F6-B498-43B3-948B-1728B52AA6E4}">
                <adec:decorative xmlns:adec="http://schemas.microsoft.com/office/drawing/2017/decorative" val="1"/>
              </a:ext>
            </a:extLst>
          </p:cNvPr>
          <p:cNvSpPr txBox="1"/>
          <p:nvPr/>
        </p:nvSpPr>
        <p:spPr>
          <a:xfrm>
            <a:off x="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1A8735C9-D0EC-E153-1C38-8E56342F4D84}"/>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8" name="Google Shape;58;p9"/>
          <p:cNvSpPr>
            <a:spLocks noGrp="1"/>
          </p:cNvSpPr>
          <p:nvPr>
            <p:ph type="pic" idx="2"/>
          </p:nvPr>
        </p:nvSpPr>
        <p:spPr>
          <a:xfrm>
            <a:off x="209550" y="1015825"/>
            <a:ext cx="4257600" cy="3295800"/>
          </a:xfrm>
          <a:prstGeom prst="rect">
            <a:avLst/>
          </a:prstGeom>
          <a:noFill/>
          <a:ln>
            <a:noFill/>
          </a:ln>
        </p:spPr>
      </p:sp>
      <p:sp>
        <p:nvSpPr>
          <p:cNvPr id="3" name="Text Placeholder 3">
            <a:extLst>
              <a:ext uri="{FF2B5EF4-FFF2-40B4-BE49-F238E27FC236}">
                <a16:creationId xmlns:a16="http://schemas.microsoft.com/office/drawing/2014/main" id="{791ECA3E-8AD1-9FE4-8749-8873FF94B2B9}"/>
              </a:ext>
            </a:extLst>
          </p:cNvPr>
          <p:cNvSpPr>
            <a:spLocks noGrp="1"/>
          </p:cNvSpPr>
          <p:nvPr>
            <p:ph type="body" sz="quarter" idx="16" hasCustomPrompt="1"/>
          </p:nvPr>
        </p:nvSpPr>
        <p:spPr>
          <a:xfrm>
            <a:off x="209550" y="4241799"/>
            <a:ext cx="4270300" cy="545539"/>
          </a:xfrm>
        </p:spPr>
        <p:txBody>
          <a:bodyPr>
            <a:normAutofit/>
          </a:bodyPr>
          <a:lstStyle>
            <a:lvl1pPr marL="76200" indent="0">
              <a:buNone/>
              <a:defRPr sz="2400"/>
            </a:lvl1pPr>
          </a:lstStyle>
          <a:p>
            <a:pPr lvl="0"/>
            <a:r>
              <a:rPr lang="en-GB" dirty="0"/>
              <a:t>Add title</a:t>
            </a:r>
          </a:p>
        </p:txBody>
      </p:sp>
      <p:sp>
        <p:nvSpPr>
          <p:cNvPr id="2" name="Text Placeholder 3">
            <a:extLst>
              <a:ext uri="{FF2B5EF4-FFF2-40B4-BE49-F238E27FC236}">
                <a16:creationId xmlns:a16="http://schemas.microsoft.com/office/drawing/2014/main" id="{4B31BFE2-3CD6-5390-35E8-2DB090479820}"/>
              </a:ext>
            </a:extLst>
          </p:cNvPr>
          <p:cNvSpPr>
            <a:spLocks noGrp="1"/>
          </p:cNvSpPr>
          <p:nvPr>
            <p:ph type="body" sz="quarter" idx="15" hasCustomPrompt="1"/>
          </p:nvPr>
        </p:nvSpPr>
        <p:spPr>
          <a:xfrm>
            <a:off x="4572000" y="1209124"/>
            <a:ext cx="4449076" cy="3445425"/>
          </a:xfrm>
        </p:spPr>
        <p:txBody>
          <a:bodyPr>
            <a:normAutofit/>
          </a:bodyPr>
          <a:lstStyle>
            <a:lvl1pPr marL="76200" indent="0">
              <a:buNone/>
              <a:defRPr sz="2400"/>
            </a:lvl1pPr>
          </a:lstStyle>
          <a:p>
            <a:pPr lvl="0"/>
            <a:r>
              <a:rPr lang="en-GB" dirty="0"/>
              <a:t>Add text</a:t>
            </a:r>
          </a:p>
        </p:txBody>
      </p:sp>
      <p:sp>
        <p:nvSpPr>
          <p:cNvPr id="59" name="Google Shape;59;p9">
            <a:extLst>
              <a:ext uri="{C183D7F6-B498-43B3-948B-1728B52AA6E4}">
                <adec:decorative xmlns:adec="http://schemas.microsoft.com/office/drawing/2017/decorative" val="1"/>
              </a:ext>
            </a:extLst>
          </p:cNvPr>
          <p:cNvSpPr/>
          <p:nvPr/>
        </p:nvSpPr>
        <p:spPr>
          <a:xfrm>
            <a:off x="4467150" y="1092675"/>
            <a:ext cx="4554000" cy="37968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a:extLst>
              <a:ext uri="{C183D7F6-B498-43B3-948B-1728B52AA6E4}">
                <adec:decorative xmlns:adec="http://schemas.microsoft.com/office/drawing/2017/decorative" val="1"/>
              </a:ext>
            </a:extLst>
          </p:cNvPr>
          <p:cNvSpPr/>
          <p:nvPr/>
        </p:nvSpPr>
        <p:spPr>
          <a:xfrm>
            <a:off x="100050" y="885750"/>
            <a:ext cx="44766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
        <p:nvSpPr>
          <p:cNvPr id="6" name="Picture Placeholder 5">
            <a:extLst>
              <a:ext uri="{FF2B5EF4-FFF2-40B4-BE49-F238E27FC236}">
                <a16:creationId xmlns:a16="http://schemas.microsoft.com/office/drawing/2014/main" id="{62CDE016-8C4A-EB36-9A5C-D136B85FDC08}"/>
              </a:ext>
            </a:extLst>
          </p:cNvPr>
          <p:cNvSpPr>
            <a:spLocks noGrp="1"/>
          </p:cNvSpPr>
          <p:nvPr>
            <p:ph type="pic" sz="quarter" idx="17" hasCustomPrompt="1"/>
          </p:nvPr>
        </p:nvSpPr>
        <p:spPr>
          <a:xfrm>
            <a:off x="209550" y="1016000"/>
            <a:ext cx="4257675" cy="3225800"/>
          </a:xfrm>
        </p:spPr>
        <p:txBody>
          <a:bodyPr/>
          <a:lstStyle/>
          <a:p>
            <a:r>
              <a:rPr lang="en-US" dirty="0"/>
              <a:t>Add picture</a:t>
            </a:r>
          </a:p>
        </p:txBody>
      </p:sp>
    </p:spTree>
    <p:extLst>
      <p:ext uri="{BB962C8B-B14F-4D97-AF65-F5344CB8AC3E}">
        <p14:creationId xmlns:p14="http://schemas.microsoft.com/office/powerpoint/2010/main" val="865437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Full image + text (right aligned)" preserve="1" userDrawn="1">
  <p:cSld name="1_14. Full image + text (right aligned)">
    <p:spTree>
      <p:nvGrpSpPr>
        <p:cNvPr id="1" name="Shape 135"/>
        <p:cNvGrpSpPr/>
        <p:nvPr/>
      </p:nvGrpSpPr>
      <p:grpSpPr>
        <a:xfrm>
          <a:off x="0" y="0"/>
          <a:ext cx="0" cy="0"/>
          <a:chOff x="0" y="0"/>
          <a:chExt cx="0" cy="0"/>
        </a:xfrm>
      </p:grpSpPr>
      <p:sp>
        <p:nvSpPr>
          <p:cNvPr id="136" name="Google Shape;136;p19"/>
          <p:cNvSpPr>
            <a:spLocks noGrp="1"/>
          </p:cNvSpPr>
          <p:nvPr>
            <p:ph type="pic" idx="2" hasCustomPrompt="1"/>
          </p:nvPr>
        </p:nvSpPr>
        <p:spPr>
          <a:xfrm>
            <a:off x="6350" y="0"/>
            <a:ext cx="9144000" cy="5143500"/>
          </a:xfrm>
          <a:prstGeom prst="rect">
            <a:avLst/>
          </a:prstGeom>
          <a:noFill/>
          <a:ln>
            <a:noFill/>
          </a:ln>
        </p:spPr>
        <p:txBody>
          <a:bodyPr/>
          <a:lstStyle/>
          <a:p>
            <a:r>
              <a:rPr lang="en-US" dirty="0"/>
              <a:t>Add picture</a:t>
            </a:r>
          </a:p>
        </p:txBody>
      </p:sp>
      <p:sp>
        <p:nvSpPr>
          <p:cNvPr id="2" name="Title 1">
            <a:extLst>
              <a:ext uri="{FF2B5EF4-FFF2-40B4-BE49-F238E27FC236}">
                <a16:creationId xmlns:a16="http://schemas.microsoft.com/office/drawing/2014/main" id="{2F56EC04-3F96-1650-9B58-687F1D98D718}"/>
              </a:ext>
            </a:extLst>
          </p:cNvPr>
          <p:cNvSpPr>
            <a:spLocks noGrp="1"/>
          </p:cNvSpPr>
          <p:nvPr>
            <p:ph type="title" hasCustomPrompt="1"/>
          </p:nvPr>
        </p:nvSpPr>
        <p:spPr>
          <a:xfrm>
            <a:off x="5275000"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3D43CEFA-56A9-503C-0CA7-96197904382A}"/>
              </a:ext>
            </a:extLst>
          </p:cNvPr>
          <p:cNvSpPr>
            <a:spLocks noGrp="1"/>
          </p:cNvSpPr>
          <p:nvPr>
            <p:ph type="body" sz="quarter" idx="14" hasCustomPrompt="1"/>
          </p:nvPr>
        </p:nvSpPr>
        <p:spPr>
          <a:xfrm>
            <a:off x="528135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39" name="Google Shape;139;p1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65943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Full image + text (left aligned) " preserve="1" userDrawn="1">
  <p:cSld name="1_15. Full image + text (left aligned) ">
    <p:spTree>
      <p:nvGrpSpPr>
        <p:cNvPr id="1" name="Shape 140"/>
        <p:cNvGrpSpPr/>
        <p:nvPr/>
      </p:nvGrpSpPr>
      <p:grpSpPr>
        <a:xfrm>
          <a:off x="0" y="0"/>
          <a:ext cx="0" cy="0"/>
          <a:chOff x="0" y="0"/>
          <a:chExt cx="0" cy="0"/>
        </a:xfrm>
      </p:grpSpPr>
      <p:sp>
        <p:nvSpPr>
          <p:cNvPr id="141" name="Google Shape;141;p20"/>
          <p:cNvSpPr>
            <a:spLocks noGrp="1"/>
          </p:cNvSpPr>
          <p:nvPr>
            <p:ph type="pic" idx="2"/>
          </p:nvPr>
        </p:nvSpPr>
        <p:spPr>
          <a:xfrm>
            <a:off x="0" y="-6875"/>
            <a:ext cx="9144000" cy="5143500"/>
          </a:xfrm>
          <a:prstGeom prst="rect">
            <a:avLst/>
          </a:prstGeom>
          <a:noFill/>
          <a:ln>
            <a:noFill/>
          </a:ln>
        </p:spPr>
      </p:sp>
      <p:sp>
        <p:nvSpPr>
          <p:cNvPr id="4" name="Title 1">
            <a:extLst>
              <a:ext uri="{FF2B5EF4-FFF2-40B4-BE49-F238E27FC236}">
                <a16:creationId xmlns:a16="http://schemas.microsoft.com/office/drawing/2014/main" id="{CCC6EB06-7C37-701B-CC78-A98B53DE7F44}"/>
              </a:ext>
            </a:extLst>
          </p:cNvPr>
          <p:cNvSpPr>
            <a:spLocks noGrp="1"/>
          </p:cNvSpPr>
          <p:nvPr>
            <p:ph type="title" hasCustomPrompt="1"/>
          </p:nvPr>
        </p:nvSpPr>
        <p:spPr>
          <a:xfrm>
            <a:off x="-5025"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4">
            <a:extLst>
              <a:ext uri="{FF2B5EF4-FFF2-40B4-BE49-F238E27FC236}">
                <a16:creationId xmlns:a16="http://schemas.microsoft.com/office/drawing/2014/main" id="{B8482159-A46A-B32B-03AC-D168024182B3}"/>
              </a:ext>
            </a:extLst>
          </p:cNvPr>
          <p:cNvSpPr>
            <a:spLocks noGrp="1"/>
          </p:cNvSpPr>
          <p:nvPr>
            <p:ph type="body" sz="quarter" idx="14" hasCustomPrompt="1"/>
          </p:nvPr>
        </p:nvSpPr>
        <p:spPr>
          <a:xfrm>
            <a:off x="450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44" name="Google Shape;144;p20"/>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0268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Video" preserve="1" userDrawn="1">
  <p:cSld name="1_16. Video">
    <p:bg>
      <p:bgPr>
        <a:solidFill>
          <a:srgbClr val="E1F4F8"/>
        </a:solidFill>
        <a:effectLst/>
      </p:bgPr>
    </p:bg>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73299203-2751-296C-FD48-FDB995EEB589}"/>
              </a:ext>
            </a:extLst>
          </p:cNvPr>
          <p:cNvSpPr>
            <a:spLocks noGrp="1"/>
          </p:cNvSpPr>
          <p:nvPr>
            <p:ph type="title" hasCustomPrompt="1"/>
          </p:nvPr>
        </p:nvSpPr>
        <p:spPr>
          <a:xfrm>
            <a:off x="88947" y="1109551"/>
            <a:ext cx="2165674" cy="3756137"/>
          </a:xfrm>
        </p:spPr>
        <p:txBody>
          <a:bodyPr>
            <a:normAutofit/>
          </a:bodyPr>
          <a:lstStyle>
            <a:lvl1pPr>
              <a:defRPr sz="2400" b="1" i="0">
                <a:solidFill>
                  <a:schemeClr val="tx2"/>
                </a:solidFill>
                <a:latin typeface="Source Sans Pro Black" panose="020B0503030403020204" pitchFamily="34" charset="0"/>
              </a:defRPr>
            </a:lvl1pPr>
          </a:lstStyle>
          <a:p>
            <a:r>
              <a:rPr lang="en-GB" dirty="0"/>
              <a:t>Add title</a:t>
            </a:r>
            <a:endParaRPr lang="en-US" dirty="0"/>
          </a:p>
        </p:txBody>
      </p:sp>
      <p:sp>
        <p:nvSpPr>
          <p:cNvPr id="147" name="Google Shape;147;p21">
            <a:extLst>
              <a:ext uri="{C183D7F6-B498-43B3-948B-1728B52AA6E4}">
                <adec:decorative xmlns:adec="http://schemas.microsoft.com/office/drawing/2017/decorative" val="1"/>
              </a:ext>
            </a:extLst>
          </p:cNvPr>
          <p:cNvSpPr/>
          <p:nvPr/>
        </p:nvSpPr>
        <p:spPr>
          <a:xfrm>
            <a:off x="2375975" y="277213"/>
            <a:ext cx="6327000" cy="4745100"/>
          </a:xfrm>
          <a:prstGeom prst="rect">
            <a:avLst/>
          </a:prstGeom>
          <a:solidFill>
            <a:srgbClr val="44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pic>
        <p:nvPicPr>
          <p:cNvPr id="149" name="Google Shape;149;p2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5" name="Media Placeholder 4">
            <a:extLst>
              <a:ext uri="{FF2B5EF4-FFF2-40B4-BE49-F238E27FC236}">
                <a16:creationId xmlns:a16="http://schemas.microsoft.com/office/drawing/2014/main" id="{42924DAB-C528-BEB3-BA55-A8E931814966}"/>
              </a:ext>
            </a:extLst>
          </p:cNvPr>
          <p:cNvSpPr>
            <a:spLocks noGrp="1"/>
          </p:cNvSpPr>
          <p:nvPr>
            <p:ph type="media" sz="quarter" idx="13"/>
          </p:nvPr>
        </p:nvSpPr>
        <p:spPr>
          <a:xfrm>
            <a:off x="2482850" y="196850"/>
            <a:ext cx="6327775" cy="4668838"/>
          </a:xfrm>
        </p:spPr>
        <p:txBody>
          <a:bodyPr/>
          <a:lstStyle/>
          <a:p>
            <a:r>
              <a:rPr lang="en-GB"/>
              <a:t>Click icon to add media</a:t>
            </a:r>
          </a:p>
        </p:txBody>
      </p:sp>
      <p:sp>
        <p:nvSpPr>
          <p:cNvPr id="150" name="Google Shape;150;p21"/>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4746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Statistics or key points" preserve="1" userDrawn="1">
  <p:cSld name="1_17. Statistics or key points">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3594000"/>
          </a:xfrm>
          <a:prstGeom prst="rect">
            <a:avLst/>
          </a:prstGeom>
          <a:noFill/>
          <a:ln>
            <a:noFill/>
          </a:ln>
        </p:spPr>
      </p:sp>
      <p:sp>
        <p:nvSpPr>
          <p:cNvPr id="2" name="Title 1">
            <a:extLst>
              <a:ext uri="{FF2B5EF4-FFF2-40B4-BE49-F238E27FC236}">
                <a16:creationId xmlns:a16="http://schemas.microsoft.com/office/drawing/2014/main" id="{6B133AAC-A50B-0931-731A-E4B53DBF38D2}"/>
              </a:ext>
            </a:extLst>
          </p:cNvPr>
          <p:cNvSpPr>
            <a:spLocks noGrp="1"/>
          </p:cNvSpPr>
          <p:nvPr>
            <p:ph type="title" hasCustomPrompt="1"/>
          </p:nvPr>
        </p:nvSpPr>
        <p:spPr>
          <a:xfrm>
            <a:off x="-1588" y="187800"/>
            <a:ext cx="5883275" cy="734050"/>
          </a:xfrm>
          <a:solidFill>
            <a:schemeClr val="tx2"/>
          </a:solidFill>
        </p:spPr>
        <p:txBody>
          <a:bodyP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8968760B-3503-D56B-6575-F628A6BEACD3}"/>
              </a:ext>
            </a:extLst>
          </p:cNvPr>
          <p:cNvSpPr>
            <a:spLocks noGrp="1"/>
          </p:cNvSpPr>
          <p:nvPr>
            <p:ph type="body" sz="quarter" idx="14" hasCustomPrompt="1"/>
          </p:nvPr>
        </p:nvSpPr>
        <p:spPr>
          <a:xfrm>
            <a:off x="180650" y="2961400"/>
            <a:ext cx="2759400" cy="2112250"/>
          </a:xfrm>
          <a:solidFill>
            <a:schemeClr val="accent1"/>
          </a:solidFill>
        </p:spPr>
        <p:txBody>
          <a:bodyPr/>
          <a:lstStyle>
            <a:lvl1pPr marL="76200" indent="0">
              <a:buNone/>
              <a:defRPr/>
            </a:lvl1pPr>
          </a:lstStyle>
          <a:p>
            <a:pPr lvl="0"/>
            <a:r>
              <a:rPr lang="en-GB" dirty="0"/>
              <a:t>Add text</a:t>
            </a:r>
          </a:p>
        </p:txBody>
      </p:sp>
      <p:sp>
        <p:nvSpPr>
          <p:cNvPr id="7" name="Text Placeholder 6">
            <a:extLst>
              <a:ext uri="{FF2B5EF4-FFF2-40B4-BE49-F238E27FC236}">
                <a16:creationId xmlns:a16="http://schemas.microsoft.com/office/drawing/2014/main" id="{54F4B204-C301-559A-4362-84C01F1B7359}"/>
              </a:ext>
            </a:extLst>
          </p:cNvPr>
          <p:cNvSpPr>
            <a:spLocks noGrp="1"/>
          </p:cNvSpPr>
          <p:nvPr>
            <p:ph type="body" sz="quarter" idx="15" hasCustomPrompt="1"/>
          </p:nvPr>
        </p:nvSpPr>
        <p:spPr>
          <a:xfrm>
            <a:off x="3046937" y="2961400"/>
            <a:ext cx="1898099" cy="1164300"/>
          </a:xfrm>
          <a:solidFill>
            <a:srgbClr val="A1DED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3" name="Text Placeholder 12">
            <a:extLst>
              <a:ext uri="{FF2B5EF4-FFF2-40B4-BE49-F238E27FC236}">
                <a16:creationId xmlns:a16="http://schemas.microsoft.com/office/drawing/2014/main" id="{02B7F941-4385-0707-6AB1-690DBE63C575}"/>
              </a:ext>
            </a:extLst>
          </p:cNvPr>
          <p:cNvSpPr>
            <a:spLocks noGrp="1"/>
          </p:cNvSpPr>
          <p:nvPr>
            <p:ph type="body" sz="quarter" idx="18" hasCustomPrompt="1"/>
          </p:nvPr>
        </p:nvSpPr>
        <p:spPr>
          <a:xfrm>
            <a:off x="3046413" y="4132050"/>
            <a:ext cx="1898650" cy="941600"/>
          </a:xfrm>
          <a:solidFill>
            <a:srgbClr val="A1DED2"/>
          </a:solidFill>
        </p:spPr>
        <p:txBody>
          <a:bodyPr>
            <a:normAutofit/>
          </a:bodyPr>
          <a:lstStyle>
            <a:lvl1pPr marL="76200" indent="0">
              <a:buNone/>
              <a:defRPr sz="1400"/>
            </a:lvl1pPr>
          </a:lstStyle>
          <a:p>
            <a:pPr lvl="0"/>
            <a:r>
              <a:rPr lang="en-GB" dirty="0"/>
              <a:t>Add text</a:t>
            </a:r>
          </a:p>
        </p:txBody>
      </p:sp>
      <p:sp>
        <p:nvSpPr>
          <p:cNvPr id="8" name="Text Placeholder 6">
            <a:extLst>
              <a:ext uri="{FF2B5EF4-FFF2-40B4-BE49-F238E27FC236}">
                <a16:creationId xmlns:a16="http://schemas.microsoft.com/office/drawing/2014/main" id="{AEB3785F-194F-0195-9178-EA83F1A1CF72}"/>
              </a:ext>
            </a:extLst>
          </p:cNvPr>
          <p:cNvSpPr>
            <a:spLocks noGrp="1"/>
          </p:cNvSpPr>
          <p:nvPr>
            <p:ph type="body" sz="quarter" idx="16" hasCustomPrompt="1"/>
          </p:nvPr>
        </p:nvSpPr>
        <p:spPr>
          <a:xfrm>
            <a:off x="5066237" y="2967750"/>
            <a:ext cx="1898099" cy="1164300"/>
          </a:xfrm>
          <a:solidFill>
            <a:srgbClr val="DAA8E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4" name="Text Placeholder 12">
            <a:extLst>
              <a:ext uri="{FF2B5EF4-FFF2-40B4-BE49-F238E27FC236}">
                <a16:creationId xmlns:a16="http://schemas.microsoft.com/office/drawing/2014/main" id="{05D8E3C5-38ED-9592-9AA0-521A9E34C3E0}"/>
              </a:ext>
            </a:extLst>
          </p:cNvPr>
          <p:cNvSpPr>
            <a:spLocks noGrp="1"/>
          </p:cNvSpPr>
          <p:nvPr>
            <p:ph type="body" sz="quarter" idx="19" hasCustomPrompt="1"/>
          </p:nvPr>
        </p:nvSpPr>
        <p:spPr>
          <a:xfrm>
            <a:off x="5065713" y="4138400"/>
            <a:ext cx="1898650" cy="941600"/>
          </a:xfrm>
          <a:solidFill>
            <a:srgbClr val="DAA8E2"/>
          </a:solidFill>
        </p:spPr>
        <p:txBody>
          <a:bodyPr>
            <a:normAutofit/>
          </a:bodyPr>
          <a:lstStyle>
            <a:lvl1pPr marL="76200" indent="0">
              <a:buNone/>
              <a:defRPr sz="1400"/>
            </a:lvl1pPr>
          </a:lstStyle>
          <a:p>
            <a:pPr lvl="0"/>
            <a:r>
              <a:rPr lang="en-GB" dirty="0"/>
              <a:t>Add text</a:t>
            </a:r>
          </a:p>
        </p:txBody>
      </p:sp>
      <p:sp>
        <p:nvSpPr>
          <p:cNvPr id="9" name="Text Placeholder 6">
            <a:extLst>
              <a:ext uri="{FF2B5EF4-FFF2-40B4-BE49-F238E27FC236}">
                <a16:creationId xmlns:a16="http://schemas.microsoft.com/office/drawing/2014/main" id="{3190B7AB-F6A4-D211-444C-CE1B5540FD4B}"/>
              </a:ext>
            </a:extLst>
          </p:cNvPr>
          <p:cNvSpPr>
            <a:spLocks noGrp="1"/>
          </p:cNvSpPr>
          <p:nvPr>
            <p:ph type="body" sz="quarter" idx="17" hasCustomPrompt="1"/>
          </p:nvPr>
        </p:nvSpPr>
        <p:spPr>
          <a:xfrm>
            <a:off x="7079187" y="2967750"/>
            <a:ext cx="1898099" cy="1164300"/>
          </a:xfrm>
          <a:solidFill>
            <a:srgbClr val="FF9664"/>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5" name="Text Placeholder 12">
            <a:extLst>
              <a:ext uri="{FF2B5EF4-FFF2-40B4-BE49-F238E27FC236}">
                <a16:creationId xmlns:a16="http://schemas.microsoft.com/office/drawing/2014/main" id="{C210AE4C-756C-7B05-68B6-BB65FAC2F0A0}"/>
              </a:ext>
            </a:extLst>
          </p:cNvPr>
          <p:cNvSpPr>
            <a:spLocks noGrp="1"/>
          </p:cNvSpPr>
          <p:nvPr>
            <p:ph type="body" sz="quarter" idx="20" hasCustomPrompt="1"/>
          </p:nvPr>
        </p:nvSpPr>
        <p:spPr>
          <a:xfrm>
            <a:off x="7078663" y="4138400"/>
            <a:ext cx="1898650" cy="941600"/>
          </a:xfrm>
          <a:solidFill>
            <a:srgbClr val="FF9664"/>
          </a:solidFill>
        </p:spPr>
        <p:txBody>
          <a:bodyPr>
            <a:normAutofit/>
          </a:bodyPr>
          <a:lstStyle>
            <a:lvl1pPr marL="76200" indent="0">
              <a:buNone/>
              <a:defRPr sz="1400"/>
            </a:lvl1pPr>
          </a:lstStyle>
          <a:p>
            <a:pPr lvl="0"/>
            <a:r>
              <a:rPr lang="en-GB" dirty="0"/>
              <a:t>Add text</a:t>
            </a:r>
          </a:p>
        </p:txBody>
      </p:sp>
      <p:sp>
        <p:nvSpPr>
          <p:cNvPr id="75" name="Google Shape;75;p10"/>
          <p:cNvSpPr txBox="1">
            <a:spLocks noGrp="1"/>
          </p:cNvSpPr>
          <p:nvPr>
            <p:ph type="sldNum" idx="12"/>
          </p:nvPr>
        </p:nvSpPr>
        <p:spPr>
          <a:xfrm>
            <a:off x="8404250" y="-9000"/>
            <a:ext cx="616800" cy="393600"/>
          </a:xfrm>
          <a:prstGeom prst="rect">
            <a:avLst/>
          </a:prstGeom>
        </p:spPr>
        <p:txBody>
          <a:bodyPr spcFirstLastPara="1" wrap="square" lIns="91425" tIns="91425" rIns="91425" bIns="91425" anchor="ctr" anchorCtr="0">
            <a:normAutofit/>
          </a:bodyPr>
          <a:lstStyle>
            <a:lvl1pPr marL="286349" lvl="0" indent="0" rtl="0">
              <a:buNone/>
              <a:defRPr>
                <a:solidFill>
                  <a:schemeClr val="dk1"/>
                </a:solidFill>
              </a:defRPr>
            </a:lvl1pPr>
            <a:lvl2pPr marL="286349" lvl="1" indent="0" rtl="0">
              <a:buNone/>
              <a:defRPr>
                <a:solidFill>
                  <a:schemeClr val="dk1"/>
                </a:solidFill>
              </a:defRPr>
            </a:lvl2pPr>
            <a:lvl3pPr marL="286349" lvl="2" indent="0" rtl="0">
              <a:buNone/>
              <a:defRPr>
                <a:solidFill>
                  <a:schemeClr val="dk1"/>
                </a:solidFill>
              </a:defRPr>
            </a:lvl3pPr>
            <a:lvl4pPr marL="286349" lvl="3" indent="0" rtl="0">
              <a:buNone/>
              <a:defRPr>
                <a:solidFill>
                  <a:schemeClr val="dk1"/>
                </a:solidFill>
              </a:defRPr>
            </a:lvl4pPr>
            <a:lvl5pPr marL="286349" lvl="4" indent="0" rtl="0">
              <a:buNone/>
              <a:defRPr>
                <a:solidFill>
                  <a:schemeClr val="dk1"/>
                </a:solidFill>
              </a:defRPr>
            </a:lvl5pPr>
            <a:lvl6pPr marL="286349" lvl="5" indent="0" rtl="0">
              <a:buNone/>
              <a:defRPr>
                <a:solidFill>
                  <a:schemeClr val="dk1"/>
                </a:solidFill>
              </a:defRPr>
            </a:lvl6pPr>
            <a:lvl7pPr marL="286349" lvl="6" indent="0" rtl="0">
              <a:buNone/>
              <a:defRPr>
                <a:solidFill>
                  <a:schemeClr val="dk1"/>
                </a:solidFill>
              </a:defRPr>
            </a:lvl7pPr>
            <a:lvl8pPr marL="286349" lvl="7" indent="0" rtl="0">
              <a:buNone/>
              <a:defRPr>
                <a:solidFill>
                  <a:schemeClr val="dk1"/>
                </a:solidFill>
              </a:defRPr>
            </a:lvl8pPr>
            <a:lvl9pPr marL="286349" lvl="8" indent="0" rtl="0">
              <a:buNone/>
              <a:defRPr>
                <a:solidFill>
                  <a:schemeClr val="dk1"/>
                </a:solidFill>
              </a:defRPr>
            </a:lvl9pPr>
          </a:lstStyle>
          <a:p>
            <a:pPr marL="286349"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71096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Big point" preserve="1" userDrawn="1">
  <p:cSld name="1_18. Big point">
    <p:spTree>
      <p:nvGrpSpPr>
        <p:cNvPr id="1" name="Shape 76"/>
        <p:cNvGrpSpPr/>
        <p:nvPr/>
      </p:nvGrpSpPr>
      <p:grpSpPr>
        <a:xfrm>
          <a:off x="0" y="0"/>
          <a:ext cx="0" cy="0"/>
          <a:chOff x="0" y="0"/>
          <a:chExt cx="0" cy="0"/>
        </a:xfrm>
      </p:grpSpPr>
      <p:sp>
        <p:nvSpPr>
          <p:cNvPr id="77" name="Google Shape;77;p11">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B44174D8-78DD-A5E8-C56A-9A81CA3C1C0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79" name="Google Shape;79;p11">
            <a:extLst>
              <a:ext uri="{C183D7F6-B498-43B3-948B-1728B52AA6E4}">
                <adec:decorative xmlns:adec="http://schemas.microsoft.com/office/drawing/2017/decorative" val="1"/>
              </a:ext>
            </a:extLst>
          </p:cNvPr>
          <p:cNvSpPr/>
          <p:nvPr/>
        </p:nvSpPr>
        <p:spPr>
          <a:xfrm>
            <a:off x="501450" y="980500"/>
            <a:ext cx="3154500" cy="3154500"/>
          </a:xfrm>
          <a:prstGeom prst="ellipse">
            <a:avLst/>
          </a:prstGeom>
          <a:solidFill>
            <a:srgbClr val="FF9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F9B53FD-603A-AED7-C5A0-5EC9F63D8070}"/>
              </a:ext>
            </a:extLst>
          </p:cNvPr>
          <p:cNvSpPr>
            <a:spLocks noGrp="1"/>
          </p:cNvSpPr>
          <p:nvPr>
            <p:ph type="body" sz="quarter" idx="15" hasCustomPrompt="1"/>
          </p:nvPr>
        </p:nvSpPr>
        <p:spPr>
          <a:xfrm>
            <a:off x="5014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4" name="Text Placeholder 3">
            <a:extLst>
              <a:ext uri="{FF2B5EF4-FFF2-40B4-BE49-F238E27FC236}">
                <a16:creationId xmlns:a16="http://schemas.microsoft.com/office/drawing/2014/main" id="{216FCD12-1A84-6208-34E5-FD24E18221C6}"/>
              </a:ext>
            </a:extLst>
          </p:cNvPr>
          <p:cNvSpPr>
            <a:spLocks noGrp="1"/>
          </p:cNvSpPr>
          <p:nvPr>
            <p:ph type="body" sz="quarter" idx="14" hasCustomPrompt="1"/>
          </p:nvPr>
        </p:nvSpPr>
        <p:spPr>
          <a:xfrm>
            <a:off x="4191000" y="1127125"/>
            <a:ext cx="4705350" cy="3008313"/>
          </a:xfrm>
        </p:spPr>
        <p:txBody>
          <a:bodyPr/>
          <a:lstStyle>
            <a:lvl1pPr marL="76200" indent="0">
              <a:buNone/>
              <a:defRPr/>
            </a:lvl1pPr>
          </a:lstStyle>
          <a:p>
            <a:pPr lvl="0"/>
            <a:r>
              <a:rPr lang="en-US" dirty="0"/>
              <a:t>Add text</a:t>
            </a:r>
            <a:endParaRPr lang="en-GB" dirty="0"/>
          </a:p>
        </p:txBody>
      </p:sp>
      <p:cxnSp>
        <p:nvCxnSpPr>
          <p:cNvPr id="80" name="Google Shape;80;p11">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81" name="Google Shape;81;p1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84" name="Google Shape;84;p11"/>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spTree>
    <p:extLst>
      <p:ext uri="{BB962C8B-B14F-4D97-AF65-F5344CB8AC3E}">
        <p14:creationId xmlns:p14="http://schemas.microsoft.com/office/powerpoint/2010/main" val="200705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Big stat" preserve="1" userDrawn="1">
  <p:cSld name="1_19. Big stat">
    <p:spTree>
      <p:nvGrpSpPr>
        <p:cNvPr id="1" name="Shape 85"/>
        <p:cNvGrpSpPr/>
        <p:nvPr/>
      </p:nvGrpSpPr>
      <p:grpSpPr>
        <a:xfrm>
          <a:off x="0" y="0"/>
          <a:ext cx="0" cy="0"/>
          <a:chOff x="0" y="0"/>
          <a:chExt cx="0" cy="0"/>
        </a:xfrm>
      </p:grpSpPr>
      <p:sp>
        <p:nvSpPr>
          <p:cNvPr id="88" name="Google Shape;88;p1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460215E7-B230-E57E-1907-459EA70B89C5}"/>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89" name="Google Shape;89;p12"/>
          <p:cNvCxnSpPr/>
          <p:nvPr/>
        </p:nvCxnSpPr>
        <p:spPr>
          <a:xfrm>
            <a:off x="1425975" y="5029200"/>
            <a:ext cx="7125900" cy="0"/>
          </a:xfrm>
          <a:prstGeom prst="straightConnector1">
            <a:avLst/>
          </a:prstGeom>
          <a:noFill/>
          <a:ln w="9525" cap="flat" cmpd="sng">
            <a:solidFill>
              <a:srgbClr val="440099"/>
            </a:solidFill>
            <a:prstDash val="solid"/>
            <a:round/>
            <a:headEnd type="none" w="med" len="med"/>
            <a:tailEnd type="none" w="med" len="med"/>
          </a:ln>
        </p:spPr>
      </p:cxnSp>
      <p:sp>
        <p:nvSpPr>
          <p:cNvPr id="86" name="Google Shape;86;p12">
            <a:extLst>
              <a:ext uri="{C183D7F6-B498-43B3-948B-1728B52AA6E4}">
                <adec:decorative xmlns:adec="http://schemas.microsoft.com/office/drawing/2017/decorative" val="1"/>
              </a:ext>
            </a:extLst>
          </p:cNvPr>
          <p:cNvSpPr/>
          <p:nvPr/>
        </p:nvSpPr>
        <p:spPr>
          <a:xfrm>
            <a:off x="2863650" y="980500"/>
            <a:ext cx="3154500" cy="3154500"/>
          </a:xfrm>
          <a:prstGeom prst="ellipse">
            <a:avLst/>
          </a:prstGeom>
          <a:solidFill>
            <a:srgbClr val="DA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5">
            <a:extLst>
              <a:ext uri="{FF2B5EF4-FFF2-40B4-BE49-F238E27FC236}">
                <a16:creationId xmlns:a16="http://schemas.microsoft.com/office/drawing/2014/main" id="{10763041-7B53-6CBD-0EB7-64BC2AA64F8D}"/>
              </a:ext>
            </a:extLst>
          </p:cNvPr>
          <p:cNvSpPr>
            <a:spLocks noGrp="1"/>
          </p:cNvSpPr>
          <p:nvPr>
            <p:ph type="body" sz="quarter" idx="15" hasCustomPrompt="1"/>
          </p:nvPr>
        </p:nvSpPr>
        <p:spPr>
          <a:xfrm>
            <a:off x="28636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94" name="Google Shape;94;p12"/>
          <p:cNvSpPr txBox="1">
            <a:spLocks noGrp="1"/>
          </p:cNvSpPr>
          <p:nvPr>
            <p:ph type="body" idx="1"/>
          </p:nvPr>
        </p:nvSpPr>
        <p:spPr>
          <a:xfrm>
            <a:off x="274600" y="4095988"/>
            <a:ext cx="8520600" cy="467100"/>
          </a:xfrm>
          <a:prstGeom prst="rect">
            <a:avLst/>
          </a:prstGeom>
        </p:spPr>
        <p:txBody>
          <a:bodyPr spcFirstLastPara="1" wrap="square" lIns="91425" tIns="91425" rIns="91425" bIns="91425" anchor="t" anchorCtr="0">
            <a:normAutofit/>
          </a:bodyPr>
          <a:lstStyle>
            <a:lvl1pPr marL="76200" lvl="0" indent="0" algn="ctr" rtl="0">
              <a:spcBef>
                <a:spcPts val="0"/>
              </a:spcBef>
              <a:spcAft>
                <a:spcPts val="0"/>
              </a:spcAft>
              <a:buClr>
                <a:srgbClr val="2B353E"/>
              </a:buClr>
              <a:buSzPts val="2400"/>
              <a:buNone/>
              <a:defRPr>
                <a:solidFill>
                  <a:srgbClr val="2B353E"/>
                </a:solidFill>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pPr lvl="0"/>
            <a:r>
              <a:rPr lang="en-GB"/>
              <a:t>Click to edit Master text styles</a:t>
            </a:r>
          </a:p>
        </p:txBody>
      </p:sp>
      <p:pic>
        <p:nvPicPr>
          <p:cNvPr id="90" name="Google Shape;90;p1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91" name="Google Shape;91;p12"/>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cxnSp>
        <p:nvCxnSpPr>
          <p:cNvPr id="95" name="Google Shape;95;p1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87" name="Google Shape;87;p12"/>
          <p:cNvSpPr txBo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endParaRPr sz="2400">
              <a:solidFill>
                <a:srgbClr val="131E2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8402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Firth Court)" preserve="1" userDrawn="1">
  <p:cSld name="1_2. Title slide (Firth Cour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pic>
        <p:nvPicPr>
          <p:cNvPr id="21" name="Google Shape;21;p3"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D7C50476-2DAE-54A9-987A-6F6C68657462}"/>
              </a:ext>
            </a:extLst>
          </p:cNvPr>
          <p:cNvSpPr>
            <a:spLocks noGrp="1"/>
          </p:cNvSpPr>
          <p:nvPr>
            <p:ph type="title" hasCustomPrompt="1"/>
          </p:nvPr>
        </p:nvSpPr>
        <p:spPr>
          <a:xfrm>
            <a:off x="165100" y="1203402"/>
            <a:ext cx="545511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4779CA3-4592-A9C8-A096-0A1F7E913AF3}"/>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A83969EB-C48F-B1FE-69B1-94FB6B475E7E}"/>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4A71FB3B-2B45-DBB5-A006-62C97FC32D18}"/>
              </a:ext>
            </a:extLst>
          </p:cNvPr>
          <p:cNvSpPr>
            <a:spLocks noGrp="1"/>
          </p:cNvSpPr>
          <p:nvPr>
            <p:ph type="body" sz="quarter" idx="13" hasCustomPrompt="1"/>
          </p:nvPr>
        </p:nvSpPr>
        <p:spPr>
          <a:xfrm>
            <a:off x="3232150" y="4470400"/>
            <a:ext cx="15113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20" name="Google Shape;20;p3"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32864189"/>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and two columns" preserve="1" userDrawn="1">
  <p:cSld name="1_20. Title and two columns">
    <p:spTree>
      <p:nvGrpSpPr>
        <p:cNvPr id="1" name="Shape 167"/>
        <p:cNvGrpSpPr/>
        <p:nvPr/>
      </p:nvGrpSpPr>
      <p:grpSpPr>
        <a:xfrm>
          <a:off x="0" y="0"/>
          <a:ext cx="0" cy="0"/>
          <a:chOff x="0" y="0"/>
          <a:chExt cx="0" cy="0"/>
        </a:xfrm>
      </p:grpSpPr>
      <p:sp>
        <p:nvSpPr>
          <p:cNvPr id="6" name="Google Shape;88;p12">
            <a:extLst>
              <a:ext uri="{FF2B5EF4-FFF2-40B4-BE49-F238E27FC236}">
                <a16:creationId xmlns:a16="http://schemas.microsoft.com/office/drawing/2014/main" id="{9DEB9D7A-CADD-B067-7660-0D2685B76CAC}"/>
              </a:ex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2A82A5AE-10B1-383B-3C4D-40FC7DCA9FAD}"/>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5CD52B2F-784E-617F-BD39-92009EB7029A}"/>
              </a:ext>
            </a:extLst>
          </p:cNvPr>
          <p:cNvSpPr>
            <a:spLocks noGrp="1"/>
          </p:cNvSpPr>
          <p:nvPr>
            <p:ph type="body" sz="quarter" idx="14" hasCustomPrompt="1"/>
          </p:nvPr>
        </p:nvSpPr>
        <p:spPr>
          <a:xfrm>
            <a:off x="299000" y="1000125"/>
            <a:ext cx="3999950" cy="3540125"/>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FA766E2F-9C15-729D-9882-5E9E4915C8F4}"/>
              </a:ext>
            </a:extLst>
          </p:cNvPr>
          <p:cNvSpPr>
            <a:spLocks noGrp="1"/>
          </p:cNvSpPr>
          <p:nvPr>
            <p:ph type="body" sz="quarter" idx="15" hasCustomPrompt="1"/>
          </p:nvPr>
        </p:nvSpPr>
        <p:spPr>
          <a:xfrm>
            <a:off x="4826550" y="1000125"/>
            <a:ext cx="3999950" cy="3540125"/>
          </a:xfrm>
        </p:spPr>
        <p:txBody>
          <a:bodyPr/>
          <a:lstStyle>
            <a:lvl1pPr marL="76200" indent="0">
              <a:buNone/>
              <a:defRPr/>
            </a:lvl1pPr>
          </a:lstStyle>
          <a:p>
            <a:pPr lvl="0"/>
            <a:r>
              <a:rPr lang="en-US" dirty="0"/>
              <a:t>Add text</a:t>
            </a:r>
            <a:endParaRPr lang="en-GB" dirty="0"/>
          </a:p>
        </p:txBody>
      </p:sp>
      <p:cxnSp>
        <p:nvCxnSpPr>
          <p:cNvPr id="170" name="Google Shape;170;p23">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71" name="Google Shape;171;p23"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74" name="Google Shape;174;p2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25297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and three columns" preserve="1" userDrawn="1">
  <p:cSld name="1_21. Title and three columns">
    <p:spTree>
      <p:nvGrpSpPr>
        <p:cNvPr id="1" name="Shape 175"/>
        <p:cNvGrpSpPr/>
        <p:nvPr/>
      </p:nvGrpSpPr>
      <p:grpSpPr>
        <a:xfrm>
          <a:off x="0" y="0"/>
          <a:ext cx="0" cy="0"/>
          <a:chOff x="0" y="0"/>
          <a:chExt cx="0" cy="0"/>
        </a:xfrm>
      </p:grpSpPr>
      <p:sp>
        <p:nvSpPr>
          <p:cNvPr id="176" name="Google Shape;176;p24">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6" name="Title 1">
            <a:extLst>
              <a:ext uri="{FF2B5EF4-FFF2-40B4-BE49-F238E27FC236}">
                <a16:creationId xmlns:a16="http://schemas.microsoft.com/office/drawing/2014/main" id="{58D1F4AB-1E2A-9F8B-9FC4-67EBD7917E63}"/>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F215C12D-3A55-D9E5-E6E8-22C4F01C5F55}"/>
              </a:ext>
            </a:extLst>
          </p:cNvPr>
          <p:cNvSpPr>
            <a:spLocks noGrp="1"/>
          </p:cNvSpPr>
          <p:nvPr>
            <p:ph type="body" sz="quarter" idx="14" hasCustomPrompt="1"/>
          </p:nvPr>
        </p:nvSpPr>
        <p:spPr>
          <a:xfrm>
            <a:off x="349800" y="1020224"/>
            <a:ext cx="2441100" cy="3540600"/>
          </a:xfrm>
        </p:spPr>
        <p:txBody>
          <a:bodyPr/>
          <a:lstStyle>
            <a:lvl1pPr marL="76200" indent="0">
              <a:buNone/>
              <a:defRPr/>
            </a:lvl1pPr>
          </a:lstStyle>
          <a:p>
            <a:pPr lvl="0"/>
            <a:r>
              <a:rPr lang="en-US" dirty="0"/>
              <a:t>Add text</a:t>
            </a:r>
            <a:endParaRPr lang="en-GB" dirty="0"/>
          </a:p>
        </p:txBody>
      </p:sp>
      <p:sp>
        <p:nvSpPr>
          <p:cNvPr id="4" name="Text Placeholder 3">
            <a:extLst>
              <a:ext uri="{FF2B5EF4-FFF2-40B4-BE49-F238E27FC236}">
                <a16:creationId xmlns:a16="http://schemas.microsoft.com/office/drawing/2014/main" id="{B2CBBD02-3F6C-48DD-9185-9655FDD73F60}"/>
              </a:ext>
            </a:extLst>
          </p:cNvPr>
          <p:cNvSpPr>
            <a:spLocks noGrp="1"/>
          </p:cNvSpPr>
          <p:nvPr>
            <p:ph type="body" sz="quarter" idx="15" hasCustomPrompt="1"/>
          </p:nvPr>
        </p:nvSpPr>
        <p:spPr>
          <a:xfrm>
            <a:off x="3347000" y="1020224"/>
            <a:ext cx="2441100" cy="3540600"/>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6E3238B3-AE07-5397-CD24-9BA57200C401}"/>
              </a:ext>
            </a:extLst>
          </p:cNvPr>
          <p:cNvSpPr>
            <a:spLocks noGrp="1"/>
          </p:cNvSpPr>
          <p:nvPr>
            <p:ph type="body" sz="quarter" idx="16" hasCustomPrompt="1"/>
          </p:nvPr>
        </p:nvSpPr>
        <p:spPr>
          <a:xfrm>
            <a:off x="6337850" y="1020224"/>
            <a:ext cx="2441100" cy="3540600"/>
          </a:xfrm>
        </p:spPr>
        <p:txBody>
          <a:bodyPr/>
          <a:lstStyle>
            <a:lvl1pPr marL="76200" indent="0">
              <a:buNone/>
              <a:defRPr/>
            </a:lvl1pPr>
          </a:lstStyle>
          <a:p>
            <a:pPr lvl="0"/>
            <a:r>
              <a:rPr lang="en-US" dirty="0"/>
              <a:t>Add text</a:t>
            </a:r>
            <a:endParaRPr lang="en-GB" dirty="0"/>
          </a:p>
        </p:txBody>
      </p:sp>
      <p:pic>
        <p:nvPicPr>
          <p:cNvPr id="181" name="Google Shape;181;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cxnSp>
        <p:nvCxnSpPr>
          <p:cNvPr id="182" name="Google Shape;182;p24">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83" name="Google Shape;183;p24"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84" name="Google Shape;184;p2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6967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Blank" preserve="1">
  <p:cSld name="1_22. Blank">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82085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Final slide" preserve="1" userDrawn="1">
  <p:cSld name="1_23. Final slide">
    <p:spTree>
      <p:nvGrpSpPr>
        <p:cNvPr id="1" name="Shape 127"/>
        <p:cNvGrpSpPr/>
        <p:nvPr/>
      </p:nvGrpSpPr>
      <p:grpSpPr>
        <a:xfrm>
          <a:off x="0" y="0"/>
          <a:ext cx="0" cy="0"/>
          <a:chOff x="0" y="0"/>
          <a:chExt cx="0" cy="0"/>
        </a:xfrm>
      </p:grpSpPr>
      <p:pic>
        <p:nvPicPr>
          <p:cNvPr id="128" name="Google Shape;128;p1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9" name="Google Shape;129;p18">
            <a:extLst>
              <a:ext uri="{C183D7F6-B498-43B3-948B-1728B52AA6E4}">
                <adec:decorative xmlns:adec="http://schemas.microsoft.com/office/drawing/2017/decorative" val="1"/>
              </a:ext>
            </a:extLst>
          </p:cNvPr>
          <p:cNvSpPr/>
          <p:nvPr/>
        </p:nvSpPr>
        <p:spPr>
          <a:xfrm>
            <a:off x="361800" y="303925"/>
            <a:ext cx="8016900" cy="391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a:extLst>
              <a:ext uri="{C183D7F6-B498-43B3-948B-1728B52AA6E4}">
                <adec:decorative xmlns:adec="http://schemas.microsoft.com/office/drawing/2017/decorative" val="1"/>
              </a:ext>
            </a:extLst>
          </p:cNvPr>
          <p:cNvSpPr/>
          <p:nvPr/>
        </p:nvSpPr>
        <p:spPr>
          <a:xfrm>
            <a:off x="534929" y="513475"/>
            <a:ext cx="8016900" cy="3914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21E40814-2910-535D-ED7C-F6D44A01518D}"/>
              </a:ext>
            </a:extLst>
          </p:cNvPr>
          <p:cNvSpPr>
            <a:spLocks noGrp="1"/>
          </p:cNvSpPr>
          <p:nvPr>
            <p:ph type="title" hasCustomPrompt="1"/>
          </p:nvPr>
        </p:nvSpPr>
        <p:spPr>
          <a:xfrm>
            <a:off x="742950" y="1108784"/>
            <a:ext cx="4664150" cy="2139349"/>
          </a:xfrm>
        </p:spPr>
        <p:txBody>
          <a:bodyPr>
            <a:noAutofit/>
          </a:bodyPr>
          <a:lstStyle>
            <a:lvl1pPr>
              <a:defRPr sz="6000" b="1" i="0">
                <a:solidFill>
                  <a:schemeClr val="tx2"/>
                </a:solidFill>
                <a:latin typeface="Source Sans Pro Black" panose="020B0503030403020204" pitchFamily="34" charset="0"/>
              </a:defRPr>
            </a:lvl1pPr>
          </a:lstStyle>
          <a:p>
            <a:r>
              <a:rPr lang="en-GB" dirty="0"/>
              <a:t>Add title</a:t>
            </a:r>
            <a:endParaRPr lang="en-US" dirty="0"/>
          </a:p>
        </p:txBody>
      </p:sp>
      <p:cxnSp>
        <p:nvCxnSpPr>
          <p:cNvPr id="133" name="Google Shape;133;p1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4" name="Text Placeholder 3">
            <a:extLst>
              <a:ext uri="{FF2B5EF4-FFF2-40B4-BE49-F238E27FC236}">
                <a16:creationId xmlns:a16="http://schemas.microsoft.com/office/drawing/2014/main" id="{8201B4CE-39F1-B584-CE3F-3551ED191286}"/>
              </a:ext>
            </a:extLst>
          </p:cNvPr>
          <p:cNvSpPr>
            <a:spLocks noGrp="1"/>
          </p:cNvSpPr>
          <p:nvPr>
            <p:ph type="body" sz="quarter" idx="14" hasCustomPrompt="1"/>
          </p:nvPr>
        </p:nvSpPr>
        <p:spPr>
          <a:xfrm>
            <a:off x="742950" y="3390900"/>
            <a:ext cx="7415213" cy="604838"/>
          </a:xfrm>
        </p:spPr>
        <p:txBody>
          <a:bodyPr/>
          <a:lstStyle>
            <a:lvl1pPr marL="76200" indent="0">
              <a:buNone/>
              <a:defRPr>
                <a:solidFill>
                  <a:schemeClr val="tx2"/>
                </a:solidFill>
              </a:defRPr>
            </a:lvl1pPr>
          </a:lstStyle>
          <a:p>
            <a:pPr lvl="0"/>
            <a:r>
              <a:rPr lang="en-GB" dirty="0"/>
              <a:t>Add text</a:t>
            </a:r>
          </a:p>
        </p:txBody>
      </p:sp>
      <p:sp>
        <p:nvSpPr>
          <p:cNvPr id="134" name="Google Shape;134;p1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76970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The Arts Tower)" preserve="1" userDrawn="1">
  <p:cSld name="1_3. Title slide (The Arts Tow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
        <p:cNvGrpSpPr/>
        <p:nvPr/>
      </p:nvGrpSpPr>
      <p:grpSpPr>
        <a:xfrm>
          <a:off x="0" y="0"/>
          <a:ext cx="0" cy="0"/>
          <a:chOff x="0" y="0"/>
          <a:chExt cx="0" cy="0"/>
        </a:xfrm>
      </p:grpSpPr>
      <p:pic>
        <p:nvPicPr>
          <p:cNvPr id="36" name="Google Shape;36;p5"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890256F7-35C1-996A-C17F-427B8356BCF5}"/>
              </a:ext>
            </a:extLst>
          </p:cNvPr>
          <p:cNvSpPr>
            <a:spLocks noGrp="1"/>
          </p:cNvSpPr>
          <p:nvPr>
            <p:ph type="title" hasCustomPrompt="1"/>
          </p:nvPr>
        </p:nvSpPr>
        <p:spPr>
          <a:xfrm>
            <a:off x="165101" y="1203402"/>
            <a:ext cx="5819388"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87354AE-A82D-F2B0-4915-FDFB4FB25BC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0C7C7F35-2CE7-DF54-3FA8-DB049B4BA36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67706E11-160A-E52A-B62F-A3CD5AD5C843}"/>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35" name="Google Shape;35;p5"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95464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Overview/Introduction slide" preserve="1" userDrawn="1">
  <p:cSld name="1_4. Overview/Introduction slide">
    <p:spTree>
      <p:nvGrpSpPr>
        <p:cNvPr id="1" name="Shape 37"/>
        <p:cNvGrpSpPr/>
        <p:nvPr/>
      </p:nvGrpSpPr>
      <p:grpSpPr>
        <a:xfrm>
          <a:off x="0" y="0"/>
          <a:ext cx="0" cy="0"/>
          <a:chOff x="0" y="0"/>
          <a:chExt cx="0" cy="0"/>
        </a:xfrm>
      </p:grpSpPr>
      <p:pic>
        <p:nvPicPr>
          <p:cNvPr id="39" name="Google Shape;39;p6">
            <a:extLst>
              <a:ext uri="{C183D7F6-B498-43B3-948B-1728B52AA6E4}">
                <adec:decorative xmlns:adec="http://schemas.microsoft.com/office/drawing/2017/decorative" val="1"/>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67136" y="61300"/>
            <a:ext cx="8926090" cy="5020901"/>
          </a:xfrm>
          <a:prstGeom prst="rect">
            <a:avLst/>
          </a:prstGeom>
          <a:noFill/>
          <a:ln>
            <a:noFill/>
          </a:ln>
        </p:spPr>
      </p:pic>
      <p:sp>
        <p:nvSpPr>
          <p:cNvPr id="2" name="Title 1">
            <a:extLst>
              <a:ext uri="{FF2B5EF4-FFF2-40B4-BE49-F238E27FC236}">
                <a16:creationId xmlns:a16="http://schemas.microsoft.com/office/drawing/2014/main" id="{20C2008B-E28E-A0A1-4F85-E72D2E7E1F91}"/>
              </a:ext>
            </a:extLst>
          </p:cNvPr>
          <p:cNvSpPr>
            <a:spLocks noGrp="1"/>
          </p:cNvSpPr>
          <p:nvPr>
            <p:ph type="title" hasCustomPrompt="1"/>
          </p:nvPr>
        </p:nvSpPr>
        <p:spPr>
          <a:xfrm>
            <a:off x="5638800" y="112600"/>
            <a:ext cx="3062287" cy="572700"/>
          </a:xfrm>
        </p:spPr>
        <p:txBody>
          <a:bodyPr>
            <a:noAutofit/>
          </a:bodyPr>
          <a:lstStyle>
            <a:lvl1pPr>
              <a:defRPr sz="3300" b="1" i="0">
                <a:solidFill>
                  <a:schemeClr val="tx2"/>
                </a:solidFill>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2DABD3D8-3E8F-5D97-92FF-460B44F1A22C}"/>
              </a:ext>
            </a:extLst>
          </p:cNvPr>
          <p:cNvSpPr>
            <a:spLocks noGrp="1"/>
          </p:cNvSpPr>
          <p:nvPr>
            <p:ph type="body" sz="quarter" idx="14" hasCustomPrompt="1"/>
          </p:nvPr>
        </p:nvSpPr>
        <p:spPr>
          <a:xfrm>
            <a:off x="5638800" y="736600"/>
            <a:ext cx="3062288" cy="3537001"/>
          </a:xfrm>
        </p:spPr>
        <p:txBody>
          <a:bodyPr>
            <a:normAutofit/>
          </a:bodyPr>
          <a:lstStyle>
            <a:lvl1pPr>
              <a:buSzPct val="80000"/>
              <a:defRPr sz="1800"/>
            </a:lvl1pPr>
            <a:lvl2pPr>
              <a:defRPr sz="1800"/>
            </a:lvl2pPr>
            <a:lvl3pPr>
              <a:defRPr sz="1800"/>
            </a:lvl3pPr>
            <a:lvl4pPr>
              <a:defRPr sz="1800"/>
            </a:lvl4pPr>
            <a:lvl5pPr>
              <a:defRPr sz="1800"/>
            </a:lvl5pPr>
          </a:lstStyle>
          <a:p>
            <a:pPr lvl="0"/>
            <a:r>
              <a:rPr lang="en-US" dirty="0"/>
              <a:t>Add text</a:t>
            </a:r>
            <a:endParaRPr lang="en-GB" dirty="0"/>
          </a:p>
        </p:txBody>
      </p:sp>
      <p:pic>
        <p:nvPicPr>
          <p:cNvPr id="41" name="Google Shape;41;p6"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275" y="4445025"/>
            <a:ext cx="1367224" cy="431125"/>
          </a:xfrm>
          <a:prstGeom prst="rect">
            <a:avLst/>
          </a:prstGeom>
          <a:noFill/>
          <a:ln>
            <a:noFill/>
          </a:ln>
        </p:spPr>
      </p:pic>
      <p:sp>
        <p:nvSpPr>
          <p:cNvPr id="42" name="Google Shape;42;p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7680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ection header (light)" preserve="1" userDrawn="1">
  <p:cSld name="1_5. Section header (light)">
    <p:bg>
      <p:bgPr>
        <a:solidFill>
          <a:srgbClr val="A1DED2"/>
        </a:solidFill>
        <a:effectLst/>
      </p:bgPr>
    </p:bg>
    <p:spTree>
      <p:nvGrpSpPr>
        <p:cNvPr id="1" name="Shape 43"/>
        <p:cNvGrpSpPr/>
        <p:nvPr/>
      </p:nvGrpSpPr>
      <p:grpSpPr>
        <a:xfrm>
          <a:off x="0" y="0"/>
          <a:ext cx="0" cy="0"/>
          <a:chOff x="0" y="0"/>
          <a:chExt cx="0" cy="0"/>
        </a:xfrm>
      </p:grpSpPr>
      <p:sp>
        <p:nvSpPr>
          <p:cNvPr id="45" name="Google Shape;45;p7">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6" name="Google Shape;46;p7">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06DC372-114F-9F0D-C4D0-77B6F5B490D6}"/>
              </a:ext>
            </a:extLst>
          </p:cNvPr>
          <p:cNvSpPr>
            <a:spLocks noGrp="1"/>
          </p:cNvSpPr>
          <p:nvPr>
            <p:ph type="title" hasCustomPrompt="1"/>
          </p:nvPr>
        </p:nvSpPr>
        <p:spPr>
          <a:xfrm>
            <a:off x="128200" y="424575"/>
            <a:ext cx="480825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47" name="Google Shape;47;p7"/>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48" name="Google Shape;48;p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89950" y="4124414"/>
            <a:ext cx="1382351" cy="436525"/>
          </a:xfrm>
          <a:prstGeom prst="rect">
            <a:avLst/>
          </a:prstGeom>
          <a:noFill/>
          <a:ln>
            <a:noFill/>
          </a:ln>
        </p:spPr>
      </p:pic>
      <p:sp>
        <p:nvSpPr>
          <p:cNvPr id="49" name="Google Shape;49;p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748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 Section header horizontal (light)" preserve="1" userDrawn="1">
  <p:cSld name="1_8. Section header horizontal (light)">
    <p:bg>
      <p:bgPr>
        <a:solidFill>
          <a:srgbClr val="A1DED2"/>
        </a:solidFill>
        <a:effectLst/>
      </p:bgPr>
    </p:bg>
    <p:spTree>
      <p:nvGrpSpPr>
        <p:cNvPr id="1" name="Shape 23"/>
        <p:cNvGrpSpPr/>
        <p:nvPr/>
      </p:nvGrpSpPr>
      <p:grpSpPr>
        <a:xfrm>
          <a:off x="0" y="0"/>
          <a:ext cx="0" cy="0"/>
          <a:chOff x="0" y="0"/>
          <a:chExt cx="0" cy="0"/>
        </a:xfrm>
      </p:grpSpPr>
      <p:sp>
        <p:nvSpPr>
          <p:cNvPr id="25" name="Google Shape;25;p4">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76DD05E-1C7C-8965-2607-C3F34298581A}"/>
              </a:ext>
            </a:extLst>
          </p:cNvPr>
          <p:cNvSpPr>
            <a:spLocks noGrp="1"/>
          </p:cNvSpPr>
          <p:nvPr>
            <p:ph type="title" hasCustomPrompt="1"/>
          </p:nvPr>
        </p:nvSpPr>
        <p:spPr>
          <a:xfrm>
            <a:off x="82100" y="942300"/>
            <a:ext cx="352940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26" name="Google Shape;26;p4"/>
          <p:cNvSpPr>
            <a:spLocks noGrp="1"/>
          </p:cNvSpPr>
          <p:nvPr>
            <p:ph type="pic" idx="2" hasCustomPrompt="1"/>
          </p:nvPr>
        </p:nvSpPr>
        <p:spPr>
          <a:xfrm>
            <a:off x="3825863" y="942300"/>
            <a:ext cx="5105100" cy="3423900"/>
          </a:xfrm>
          <a:prstGeom prst="rect">
            <a:avLst/>
          </a:prstGeom>
          <a:noFill/>
          <a:ln>
            <a:noFill/>
          </a:ln>
        </p:spPr>
        <p:txBody>
          <a:bodyPr/>
          <a:lstStyle/>
          <a:p>
            <a:r>
              <a:rPr lang="en-US" dirty="0"/>
              <a:t>Add picture</a:t>
            </a:r>
          </a:p>
        </p:txBody>
      </p:sp>
      <p:sp>
        <p:nvSpPr>
          <p:cNvPr id="27" name="Google Shape;27;p4">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28" name="Google Shape;28;p4"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29" name="Google Shape;29;p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77510441"/>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Section header (dark)" preserve="1" userDrawn="1">
  <p:cSld name="1_6. Section header (dark)">
    <p:bg>
      <p:bgPr>
        <a:solidFill>
          <a:schemeClr val="lt2"/>
        </a:solidFill>
        <a:effectLst/>
      </p:bgPr>
    </p:bg>
    <p:spTree>
      <p:nvGrpSpPr>
        <p:cNvPr id="1" name="Shape 97"/>
        <p:cNvGrpSpPr/>
        <p:nvPr/>
      </p:nvGrpSpPr>
      <p:grpSpPr>
        <a:xfrm>
          <a:off x="0" y="0"/>
          <a:ext cx="0" cy="0"/>
          <a:chOff x="0" y="0"/>
          <a:chExt cx="0" cy="0"/>
        </a:xfrm>
      </p:grpSpPr>
      <p:sp>
        <p:nvSpPr>
          <p:cNvPr id="99" name="Google Shape;99;p13">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rgbClr val="A1DED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00" name="Google Shape;100;p13">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2">
            <a:extLst>
              <a:ext uri="{FF2B5EF4-FFF2-40B4-BE49-F238E27FC236}">
                <a16:creationId xmlns:a16="http://schemas.microsoft.com/office/drawing/2014/main" id="{45B5458A-83EB-BC2E-44BB-3E657BA3384B}"/>
              </a:ext>
            </a:extLst>
          </p:cNvPr>
          <p:cNvSpPr>
            <a:spLocks noGrp="1"/>
          </p:cNvSpPr>
          <p:nvPr>
            <p:ph type="title" hasCustomPrompt="1"/>
          </p:nvPr>
        </p:nvSpPr>
        <p:spPr>
          <a:xfrm>
            <a:off x="128200" y="424575"/>
            <a:ext cx="4808250" cy="3251099"/>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01" name="Google Shape;101;p13"/>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102" name="Google Shape;102;p13"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91600" y="4125600"/>
            <a:ext cx="1441110" cy="435600"/>
          </a:xfrm>
          <a:prstGeom prst="rect">
            <a:avLst/>
          </a:prstGeom>
          <a:noFill/>
          <a:ln>
            <a:noFill/>
          </a:ln>
        </p:spPr>
      </p:pic>
      <p:sp>
        <p:nvSpPr>
          <p:cNvPr id="103" name="Google Shape;103;p1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8910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Section header horizontal (dark)" preserve="1" userDrawn="1">
  <p:cSld name="1_7. Section header horizontal (dark)">
    <p:bg>
      <p:bgPr>
        <a:solidFill>
          <a:schemeClr val="lt2"/>
        </a:solidFill>
        <a:effectLst/>
      </p:bgPr>
    </p:bg>
    <p:spTree>
      <p:nvGrpSpPr>
        <p:cNvPr id="1" name="Shape 111"/>
        <p:cNvGrpSpPr/>
        <p:nvPr/>
      </p:nvGrpSpPr>
      <p:grpSpPr>
        <a:xfrm>
          <a:off x="0" y="0"/>
          <a:ext cx="0" cy="0"/>
          <a:chOff x="0" y="0"/>
          <a:chExt cx="0" cy="0"/>
        </a:xfrm>
      </p:grpSpPr>
      <p:sp>
        <p:nvSpPr>
          <p:cNvPr id="113" name="Google Shape;113;p15">
            <a:extLst>
              <a:ext uri="{C183D7F6-B498-43B3-948B-1728B52AA6E4}">
                <adec:decorative xmlns:adec="http://schemas.microsoft.com/office/drawing/2017/decorative" val="1"/>
              </a:ext>
            </a:extLst>
          </p:cNvPr>
          <p:cNvSpPr txBox="1"/>
          <p:nvPr/>
        </p:nvSpPr>
        <p:spPr>
          <a:xfrm>
            <a:off x="0" y="144000"/>
            <a:ext cx="1845300" cy="723600"/>
          </a:xfrm>
          <a:prstGeom prst="rect">
            <a:avLst/>
          </a:prstGeom>
          <a:solidFill>
            <a:srgbClr val="A1DED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114" name="Google Shape;114;p15"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3400" y="288575"/>
            <a:ext cx="1441110" cy="435600"/>
          </a:xfrm>
          <a:prstGeom prst="rect">
            <a:avLst/>
          </a:prstGeom>
          <a:noFill/>
          <a:ln>
            <a:noFill/>
          </a:ln>
        </p:spPr>
      </p:pic>
      <p:sp>
        <p:nvSpPr>
          <p:cNvPr id="3" name="Title 2">
            <a:extLst>
              <a:ext uri="{FF2B5EF4-FFF2-40B4-BE49-F238E27FC236}">
                <a16:creationId xmlns:a16="http://schemas.microsoft.com/office/drawing/2014/main" id="{316B56F3-93F3-CC35-E0B8-D2C9B5FE5CD6}"/>
              </a:ext>
            </a:extLst>
          </p:cNvPr>
          <p:cNvSpPr>
            <a:spLocks noGrp="1"/>
          </p:cNvSpPr>
          <p:nvPr>
            <p:ph type="title" hasCustomPrompt="1"/>
          </p:nvPr>
        </p:nvSpPr>
        <p:spPr>
          <a:xfrm>
            <a:off x="98463" y="1012175"/>
            <a:ext cx="3492230" cy="3354025"/>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15" name="Google Shape;115;p15">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a:spLocks noGrp="1"/>
          </p:cNvSpPr>
          <p:nvPr>
            <p:ph type="pic" idx="2" hasCustomPrompt="1"/>
          </p:nvPr>
        </p:nvSpPr>
        <p:spPr>
          <a:xfrm>
            <a:off x="3832213" y="942300"/>
            <a:ext cx="5105100" cy="3423900"/>
          </a:xfrm>
          <a:prstGeom prst="rect">
            <a:avLst/>
          </a:prstGeom>
          <a:noFill/>
          <a:ln>
            <a:noFill/>
          </a:ln>
        </p:spPr>
        <p:txBody>
          <a:bodyPr/>
          <a:lstStyle/>
          <a:p>
            <a:r>
              <a:rPr lang="en-US" dirty="0"/>
              <a:t>Add picture</a:t>
            </a:r>
          </a:p>
        </p:txBody>
      </p:sp>
      <p:sp>
        <p:nvSpPr>
          <p:cNvPr id="117" name="Google Shape;117;p15"/>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538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Meet the team" preserve="1" userDrawn="1">
  <p:cSld name="1_9. Meet the team">
    <p:spTree>
      <p:nvGrpSpPr>
        <p:cNvPr id="1" name="Shape 151"/>
        <p:cNvGrpSpPr/>
        <p:nvPr/>
      </p:nvGrpSpPr>
      <p:grpSpPr>
        <a:xfrm>
          <a:off x="0" y="0"/>
          <a:ext cx="0" cy="0"/>
          <a:chOff x="0" y="0"/>
          <a:chExt cx="0" cy="0"/>
        </a:xfrm>
      </p:grpSpPr>
      <p:sp>
        <p:nvSpPr>
          <p:cNvPr id="152" name="Google Shape;152;p2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56" name="Google Shape;156;p22"/>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lvl1pPr lvl="0" rtl="0">
              <a:spcBef>
                <a:spcPts val="0"/>
              </a:spcBef>
              <a:spcAft>
                <a:spcPts val="0"/>
              </a:spcAft>
              <a:buSzPts val="3500"/>
              <a:buNone/>
              <a:defRPr sz="3500" b="1" i="0">
                <a:latin typeface="Source Sans Pro Black" panose="020B0503030403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dirty="0"/>
              <a:t>Click to edit Master title style</a:t>
            </a:r>
            <a:endParaRPr dirty="0"/>
          </a:p>
        </p:txBody>
      </p:sp>
      <p:sp>
        <p:nvSpPr>
          <p:cNvPr id="153" name="Google Shape;153;p22">
            <a:extLst>
              <a:ext uri="{C183D7F6-B498-43B3-948B-1728B52AA6E4}">
                <adec:decorative xmlns:adec="http://schemas.microsoft.com/office/drawing/2017/decorative" val="1"/>
              </a:ext>
            </a:extLst>
          </p:cNvPr>
          <p:cNvSpPr/>
          <p:nvPr/>
        </p:nvSpPr>
        <p:spPr>
          <a:xfrm>
            <a:off x="1047600" y="2072238"/>
            <a:ext cx="7048800" cy="541800"/>
          </a:xfrm>
          <a:prstGeom prst="rect">
            <a:avLst/>
          </a:prstGeom>
          <a:solidFill>
            <a:srgbClr val="A1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157" name="Google Shape;157;p22"/>
          <p:cNvSpPr>
            <a:spLocks noGrp="1"/>
          </p:cNvSpPr>
          <p:nvPr>
            <p:ph type="pic" idx="2"/>
          </p:nvPr>
        </p:nvSpPr>
        <p:spPr>
          <a:xfrm>
            <a:off x="1247700" y="1381050"/>
            <a:ext cx="1924200" cy="1924200"/>
          </a:xfrm>
          <a:prstGeom prst="ellipse">
            <a:avLst/>
          </a:prstGeom>
          <a:noFill/>
          <a:ln>
            <a:noFill/>
          </a:ln>
        </p:spPr>
      </p:sp>
      <p:sp>
        <p:nvSpPr>
          <p:cNvPr id="3" name="Text Placeholder 2">
            <a:extLst>
              <a:ext uri="{FF2B5EF4-FFF2-40B4-BE49-F238E27FC236}">
                <a16:creationId xmlns:a16="http://schemas.microsoft.com/office/drawing/2014/main" id="{FD3873FF-E047-E11C-6765-FBBC8EE4F68B}"/>
              </a:ext>
            </a:extLst>
          </p:cNvPr>
          <p:cNvSpPr>
            <a:spLocks noGrp="1"/>
          </p:cNvSpPr>
          <p:nvPr>
            <p:ph type="body" sz="quarter" idx="13" hasCustomPrompt="1"/>
          </p:nvPr>
        </p:nvSpPr>
        <p:spPr>
          <a:xfrm>
            <a:off x="1054100" y="3453731"/>
            <a:ext cx="2314575" cy="541800"/>
          </a:xfrm>
        </p:spPr>
        <p:txBody>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9" name="Text Placeholder 2">
            <a:extLst>
              <a:ext uri="{FF2B5EF4-FFF2-40B4-BE49-F238E27FC236}">
                <a16:creationId xmlns:a16="http://schemas.microsoft.com/office/drawing/2014/main" id="{0D644DF0-C66F-6D20-35C4-51DD98160F02}"/>
              </a:ext>
            </a:extLst>
          </p:cNvPr>
          <p:cNvSpPr>
            <a:spLocks noGrp="1"/>
          </p:cNvSpPr>
          <p:nvPr>
            <p:ph type="body" sz="quarter" idx="16" hasCustomPrompt="1"/>
          </p:nvPr>
        </p:nvSpPr>
        <p:spPr>
          <a:xfrm>
            <a:off x="1054100" y="4062487"/>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0" name="Google Shape;160;p22"/>
          <p:cNvSpPr>
            <a:spLocks noGrp="1"/>
          </p:cNvSpPr>
          <p:nvPr>
            <p:ph type="pic" idx="4"/>
          </p:nvPr>
        </p:nvSpPr>
        <p:spPr>
          <a:xfrm>
            <a:off x="3609900" y="1381050"/>
            <a:ext cx="1924200" cy="1924200"/>
          </a:xfrm>
          <a:prstGeom prst="ellipse">
            <a:avLst/>
          </a:prstGeom>
          <a:noFill/>
          <a:ln>
            <a:noFill/>
          </a:ln>
        </p:spPr>
      </p:sp>
      <p:sp>
        <p:nvSpPr>
          <p:cNvPr id="4" name="Text Placeholder 2">
            <a:extLst>
              <a:ext uri="{FF2B5EF4-FFF2-40B4-BE49-F238E27FC236}">
                <a16:creationId xmlns:a16="http://schemas.microsoft.com/office/drawing/2014/main" id="{D35EEC6B-E86D-71A7-BCDD-A8667B4BF086}"/>
              </a:ext>
            </a:extLst>
          </p:cNvPr>
          <p:cNvSpPr>
            <a:spLocks noGrp="1"/>
          </p:cNvSpPr>
          <p:nvPr>
            <p:ph type="body" sz="quarter" idx="14" hasCustomPrompt="1"/>
          </p:nvPr>
        </p:nvSpPr>
        <p:spPr>
          <a:xfrm>
            <a:off x="3416300" y="3453732"/>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0" name="Text Placeholder 2">
            <a:extLst>
              <a:ext uri="{FF2B5EF4-FFF2-40B4-BE49-F238E27FC236}">
                <a16:creationId xmlns:a16="http://schemas.microsoft.com/office/drawing/2014/main" id="{EE92A95C-BFD0-5975-C6FB-C3C038E82B96}"/>
              </a:ext>
            </a:extLst>
          </p:cNvPr>
          <p:cNvSpPr>
            <a:spLocks noGrp="1"/>
          </p:cNvSpPr>
          <p:nvPr>
            <p:ph type="body" sz="quarter" idx="17" hasCustomPrompt="1"/>
          </p:nvPr>
        </p:nvSpPr>
        <p:spPr>
          <a:xfrm>
            <a:off x="3416300" y="4062488"/>
            <a:ext cx="2314575" cy="407074"/>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3" name="Google Shape;163;p22"/>
          <p:cNvSpPr>
            <a:spLocks noGrp="1"/>
          </p:cNvSpPr>
          <p:nvPr>
            <p:ph type="pic" idx="7"/>
          </p:nvPr>
        </p:nvSpPr>
        <p:spPr>
          <a:xfrm>
            <a:off x="5972100" y="1381050"/>
            <a:ext cx="1924200" cy="1924200"/>
          </a:xfrm>
          <a:prstGeom prst="ellipse">
            <a:avLst/>
          </a:prstGeom>
          <a:noFill/>
          <a:ln>
            <a:noFill/>
          </a:ln>
        </p:spPr>
      </p:sp>
      <p:sp>
        <p:nvSpPr>
          <p:cNvPr id="5" name="Text Placeholder 2">
            <a:extLst>
              <a:ext uri="{FF2B5EF4-FFF2-40B4-BE49-F238E27FC236}">
                <a16:creationId xmlns:a16="http://schemas.microsoft.com/office/drawing/2014/main" id="{6F279A5A-7C6F-0783-7967-03C33B784E26}"/>
              </a:ext>
            </a:extLst>
          </p:cNvPr>
          <p:cNvSpPr>
            <a:spLocks noGrp="1"/>
          </p:cNvSpPr>
          <p:nvPr>
            <p:ph type="body" sz="quarter" idx="15" hasCustomPrompt="1"/>
          </p:nvPr>
        </p:nvSpPr>
        <p:spPr>
          <a:xfrm>
            <a:off x="5784850" y="3453731"/>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1" name="Text Placeholder 2">
            <a:extLst>
              <a:ext uri="{FF2B5EF4-FFF2-40B4-BE49-F238E27FC236}">
                <a16:creationId xmlns:a16="http://schemas.microsoft.com/office/drawing/2014/main" id="{C3A21074-44E0-AAE5-1E6A-1963BD30D17E}"/>
              </a:ext>
            </a:extLst>
          </p:cNvPr>
          <p:cNvSpPr>
            <a:spLocks noGrp="1"/>
          </p:cNvSpPr>
          <p:nvPr>
            <p:ph type="body" sz="quarter" idx="18" hasCustomPrompt="1"/>
          </p:nvPr>
        </p:nvSpPr>
        <p:spPr>
          <a:xfrm>
            <a:off x="5784850" y="4062486"/>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6" name="Google Shape;166;p22"/>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pic>
        <p:nvPicPr>
          <p:cNvPr id="155" name="Google Shape;155;p2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Tree>
    <p:extLst>
      <p:ext uri="{BB962C8B-B14F-4D97-AF65-F5344CB8AC3E}">
        <p14:creationId xmlns:p14="http://schemas.microsoft.com/office/powerpoint/2010/main" val="112950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FD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1pPr>
            <a:lvl2pPr marL="914400" lvl="1"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2pPr>
            <a:lvl3pPr marL="1371600" lvl="2"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3pPr>
            <a:lvl4pPr marL="1828800" lvl="3"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4pPr>
            <a:lvl5pPr marL="2286000" lvl="4"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5pPr>
            <a:lvl6pPr marL="2743200" lvl="5"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6pPr>
            <a:lvl7pPr marL="3200400" lvl="6"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7pPr>
            <a:lvl8pPr marL="3657600" lvl="7"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8pPr>
            <a:lvl9pPr marL="4114800" lvl="8"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6.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7.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microsoft.com/office/2007/relationships/hdphoto" Target="../media/hdphoto1.wdp"/><Relationship Id="rId11" Type="http://schemas.openxmlformats.org/officeDocument/2006/relationships/image" Target="../media/image42.svg"/><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37.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1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slideLayout" Target="../slideLayouts/slideLayout10.xml"/><Relationship Id="rId1" Type="http://schemas.openxmlformats.org/officeDocument/2006/relationships/tags" Target="../tags/tag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21.xml"/><Relationship Id="rId7" Type="http://schemas.openxmlformats.org/officeDocument/2006/relationships/image" Target="../media/image55.png"/><Relationship Id="rId2" Type="http://schemas.openxmlformats.org/officeDocument/2006/relationships/slideLayout" Target="../slideLayouts/slideLayout11.xml"/><Relationship Id="rId1" Type="http://schemas.openxmlformats.org/officeDocument/2006/relationships/tags" Target="../tags/tag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svg"/><Relationship Id="rId7" Type="http://schemas.openxmlformats.org/officeDocument/2006/relationships/image" Target="../media/image62.jpeg"/><Relationship Id="rId2" Type="http://schemas.openxmlformats.org/officeDocument/2006/relationships/image" Target="../media/image57.png"/><Relationship Id="rId1" Type="http://schemas.openxmlformats.org/officeDocument/2006/relationships/slideLayout" Target="../slideLayouts/slideLayout23.xml"/><Relationship Id="rId6" Type="http://schemas.openxmlformats.org/officeDocument/2006/relationships/image" Target="../media/image61.jpe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9.xml"/><Relationship Id="rId7" Type="http://schemas.openxmlformats.org/officeDocument/2006/relationships/diagramData" Target="../diagrams/data1.xml"/><Relationship Id="rId2" Type="http://schemas.openxmlformats.org/officeDocument/2006/relationships/slideLayout" Target="../slideLayouts/slideLayout11.xml"/><Relationship Id="rId1" Type="http://schemas.openxmlformats.org/officeDocument/2006/relationships/tags" Target="../tags/tag3.xml"/><Relationship Id="rId6" Type="http://schemas.openxmlformats.org/officeDocument/2006/relationships/image" Target="../media/image29.svg"/><Relationship Id="rId11" Type="http://schemas.microsoft.com/office/2007/relationships/diagramDrawing" Target="../diagrams/drawing1.xml"/><Relationship Id="rId5" Type="http://schemas.openxmlformats.org/officeDocument/2006/relationships/image" Target="../media/image28.png"/><Relationship Id="rId10" Type="http://schemas.openxmlformats.org/officeDocument/2006/relationships/diagramColors" Target="../diagrams/colors1.xml"/><Relationship Id="rId4" Type="http://schemas.openxmlformats.org/officeDocument/2006/relationships/image" Target="../media/image27.png"/><Relationship Id="rId9"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EDD7-DF74-EF8C-E4B3-5740FC7C80DD}"/>
              </a:ext>
            </a:extLst>
          </p:cNvPr>
          <p:cNvSpPr>
            <a:spLocks noGrp="1"/>
          </p:cNvSpPr>
          <p:nvPr>
            <p:ph type="title"/>
          </p:nvPr>
        </p:nvSpPr>
        <p:spPr>
          <a:xfrm>
            <a:off x="165101" y="1203402"/>
            <a:ext cx="4883310" cy="2461882"/>
          </a:xfrm>
        </p:spPr>
        <p:txBody>
          <a:bodyPr/>
          <a:lstStyle/>
          <a:p>
            <a:r>
              <a:rPr lang="en-GB" sz="3200" dirty="0"/>
              <a:t>Processing speed and multitasking in counter-strike players: a drift-diffusion model approach</a:t>
            </a:r>
            <a:endParaRPr lang="en-US" sz="3200" dirty="0"/>
          </a:p>
        </p:txBody>
      </p:sp>
      <p:sp>
        <p:nvSpPr>
          <p:cNvPr id="3" name="Text Placeholder 2">
            <a:extLst>
              <a:ext uri="{FF2B5EF4-FFF2-40B4-BE49-F238E27FC236}">
                <a16:creationId xmlns:a16="http://schemas.microsoft.com/office/drawing/2014/main" id="{268BAA00-096B-4DA3-E946-FC29564705EA}"/>
              </a:ext>
            </a:extLst>
          </p:cNvPr>
          <p:cNvSpPr>
            <a:spLocks noGrp="1"/>
          </p:cNvSpPr>
          <p:nvPr>
            <p:ph type="body" sz="quarter" idx="11"/>
          </p:nvPr>
        </p:nvSpPr>
        <p:spPr>
          <a:xfrm>
            <a:off x="165100" y="3580862"/>
            <a:ext cx="4692650" cy="889538"/>
          </a:xfrm>
        </p:spPr>
        <p:txBody>
          <a:bodyPr/>
          <a:lstStyle/>
          <a:p>
            <a:r>
              <a:rPr lang="en-US" dirty="0"/>
              <a:t>Eleanor R. A. Hyde</a:t>
            </a:r>
          </a:p>
          <a:p>
            <a:r>
              <a:rPr lang="en-US" dirty="0"/>
              <a:t>PhD Student</a:t>
            </a:r>
          </a:p>
          <a:p>
            <a:endParaRPr lang="en-US" dirty="0"/>
          </a:p>
        </p:txBody>
      </p:sp>
      <p:sp>
        <p:nvSpPr>
          <p:cNvPr id="5" name="Text Placeholder 4">
            <a:extLst>
              <a:ext uri="{FF2B5EF4-FFF2-40B4-BE49-F238E27FC236}">
                <a16:creationId xmlns:a16="http://schemas.microsoft.com/office/drawing/2014/main" id="{60F2372C-D4AF-79AB-859F-88F501947D24}"/>
              </a:ext>
            </a:extLst>
          </p:cNvPr>
          <p:cNvSpPr>
            <a:spLocks noGrp="1"/>
          </p:cNvSpPr>
          <p:nvPr>
            <p:ph type="body" sz="quarter" idx="13"/>
          </p:nvPr>
        </p:nvSpPr>
        <p:spPr/>
        <p:txBody>
          <a:bodyPr/>
          <a:lstStyle/>
          <a:p>
            <a:r>
              <a:rPr lang="en-US" dirty="0"/>
              <a:t>11/01/2024</a:t>
            </a:r>
          </a:p>
          <a:p>
            <a:endParaRPr lang="en-US" dirty="0"/>
          </a:p>
        </p:txBody>
      </p:sp>
    </p:spTree>
    <p:extLst>
      <p:ext uri="{BB962C8B-B14F-4D97-AF65-F5344CB8AC3E}">
        <p14:creationId xmlns:p14="http://schemas.microsoft.com/office/powerpoint/2010/main" val="3649438772"/>
      </p:ext>
    </p:extLst>
  </p:cSld>
  <p:clrMapOvr>
    <a:masterClrMapping/>
  </p:clrMapOvr>
  <mc:AlternateContent xmlns:mc="http://schemas.openxmlformats.org/markup-compatibility/2006" xmlns:p14="http://schemas.microsoft.com/office/powerpoint/2010/main">
    <mc:Choice Requires="p14">
      <p:transition spd="slow" p14:dur="2000" advTm="21387"/>
    </mc:Choice>
    <mc:Fallback xmlns="">
      <p:transition spd="slow" advTm="21387"/>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B6C4-E8A3-B4E2-1FF6-C119EDFD171E}"/>
              </a:ext>
            </a:extLst>
          </p:cNvPr>
          <p:cNvSpPr>
            <a:spLocks noGrp="1"/>
          </p:cNvSpPr>
          <p:nvPr>
            <p:ph type="title"/>
          </p:nvPr>
        </p:nvSpPr>
        <p:spPr/>
        <p:txBody>
          <a:bodyPr/>
          <a:lstStyle/>
          <a:p>
            <a:r>
              <a:rPr lang="en-GB" dirty="0"/>
              <a:t>Participants (N = 235)</a:t>
            </a:r>
          </a:p>
        </p:txBody>
      </p:sp>
      <p:sp>
        <p:nvSpPr>
          <p:cNvPr id="3" name="Slide Number Placeholder 2">
            <a:extLst>
              <a:ext uri="{FF2B5EF4-FFF2-40B4-BE49-F238E27FC236}">
                <a16:creationId xmlns:a16="http://schemas.microsoft.com/office/drawing/2014/main" id="{92975E3B-1AA8-01FC-7F18-6BBC8AD1A6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graphicFrame>
        <p:nvGraphicFramePr>
          <p:cNvPr id="4" name="Table 3">
            <a:extLst>
              <a:ext uri="{FF2B5EF4-FFF2-40B4-BE49-F238E27FC236}">
                <a16:creationId xmlns:a16="http://schemas.microsoft.com/office/drawing/2014/main" id="{69C728CA-3EFD-1FEB-5392-64B74017F1D1}"/>
              </a:ext>
            </a:extLst>
          </p:cNvPr>
          <p:cNvGraphicFramePr>
            <a:graphicFrameLocks noGrp="1"/>
          </p:cNvGraphicFramePr>
          <p:nvPr>
            <p:extLst>
              <p:ext uri="{D42A27DB-BD31-4B8C-83A1-F6EECF244321}">
                <p14:modId xmlns:p14="http://schemas.microsoft.com/office/powerpoint/2010/main" val="736077345"/>
              </p:ext>
            </p:extLst>
          </p:nvPr>
        </p:nvGraphicFramePr>
        <p:xfrm>
          <a:off x="1382317" y="1720215"/>
          <a:ext cx="6379366" cy="1703070"/>
        </p:xfrm>
        <a:graphic>
          <a:graphicData uri="http://schemas.openxmlformats.org/drawingml/2006/table">
            <a:tbl>
              <a:tblPr>
                <a:tableStyleId>{616DA210-FB5B-4158-B5E0-FEB733F419BA}</a:tableStyleId>
              </a:tblPr>
              <a:tblGrid>
                <a:gridCol w="2615534">
                  <a:extLst>
                    <a:ext uri="{9D8B030D-6E8A-4147-A177-3AD203B41FA5}">
                      <a16:colId xmlns:a16="http://schemas.microsoft.com/office/drawing/2014/main" val="2736083540"/>
                    </a:ext>
                  </a:extLst>
                </a:gridCol>
                <a:gridCol w="940958">
                  <a:extLst>
                    <a:ext uri="{9D8B030D-6E8A-4147-A177-3AD203B41FA5}">
                      <a16:colId xmlns:a16="http://schemas.microsoft.com/office/drawing/2014/main" val="4024466755"/>
                    </a:ext>
                  </a:extLst>
                </a:gridCol>
                <a:gridCol w="940958">
                  <a:extLst>
                    <a:ext uri="{9D8B030D-6E8A-4147-A177-3AD203B41FA5}">
                      <a16:colId xmlns:a16="http://schemas.microsoft.com/office/drawing/2014/main" val="3031810024"/>
                    </a:ext>
                  </a:extLst>
                </a:gridCol>
                <a:gridCol w="940958">
                  <a:extLst>
                    <a:ext uri="{9D8B030D-6E8A-4147-A177-3AD203B41FA5}">
                      <a16:colId xmlns:a16="http://schemas.microsoft.com/office/drawing/2014/main" val="2006501916"/>
                    </a:ext>
                  </a:extLst>
                </a:gridCol>
                <a:gridCol w="940958">
                  <a:extLst>
                    <a:ext uri="{9D8B030D-6E8A-4147-A177-3AD203B41FA5}">
                      <a16:colId xmlns:a16="http://schemas.microsoft.com/office/drawing/2014/main" val="1138992021"/>
                    </a:ext>
                  </a:extLst>
                </a:gridCol>
              </a:tblGrid>
              <a:tr h="283845">
                <a:tc>
                  <a:txBody>
                    <a:bodyPr/>
                    <a:lstStyle/>
                    <a:p>
                      <a:pPr algn="ctr" fontAlgn="ctr"/>
                      <a:r>
                        <a:rPr lang="en-GB" sz="1800" b="1" u="none" strike="noStrike" dirty="0">
                          <a:solidFill>
                            <a:srgbClr val="000000"/>
                          </a:solidFill>
                          <a:effectLst/>
                          <a:latin typeface="Source Sans Pro" panose="020B0503030403020204" pitchFamily="34" charset="0"/>
                        </a:rPr>
                        <a:t> Sample Characteristics</a:t>
                      </a:r>
                      <a:endParaRPr lang="en-GB" sz="1800" b="1" i="0" u="none" strike="noStrike" dirty="0">
                        <a:solidFill>
                          <a:srgbClr val="000000"/>
                        </a:solidFill>
                        <a:effectLst/>
                        <a:latin typeface="Source Sans Pro" panose="020B0503030403020204" pitchFamily="34" charset="0"/>
                      </a:endParaRPr>
                    </a:p>
                  </a:txBody>
                  <a:tcPr marL="9525" marR="9525" marT="9525" marB="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r>
                        <a:rPr lang="en-GB" sz="1800" b="1" u="none" strike="noStrike" dirty="0">
                          <a:solidFill>
                            <a:srgbClr val="000000"/>
                          </a:solidFill>
                          <a:effectLst/>
                          <a:latin typeface="Source Sans Pro" panose="020B0503030403020204" pitchFamily="34" charset="0"/>
                        </a:rPr>
                        <a:t>n</a:t>
                      </a:r>
                      <a:endParaRPr lang="en-GB" sz="1800" b="1" i="0" u="none" strike="noStrike" dirty="0">
                        <a:solidFill>
                          <a:srgbClr val="000000"/>
                        </a:solidFill>
                        <a:effectLst/>
                        <a:latin typeface="Source Sans Pro" panose="020B0503030403020204" pitchFamily="34" charset="0"/>
                      </a:endParaRPr>
                    </a:p>
                  </a:txBody>
                  <a:tcPr marL="9525" marR="9525" marT="9525" marB="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r>
                        <a:rPr lang="en-GB" sz="1800" b="1" u="none" strike="noStrike" dirty="0">
                          <a:solidFill>
                            <a:srgbClr val="000000"/>
                          </a:solidFill>
                          <a:effectLst/>
                          <a:latin typeface="Source Sans Pro" panose="020B0503030403020204" pitchFamily="34" charset="0"/>
                        </a:rPr>
                        <a:t>%</a:t>
                      </a:r>
                      <a:endParaRPr lang="en-GB" sz="1800" b="1" i="0" u="none" strike="noStrike" dirty="0">
                        <a:solidFill>
                          <a:srgbClr val="000000"/>
                        </a:solidFill>
                        <a:effectLst/>
                        <a:latin typeface="Source Sans Pro" panose="020B0503030403020204" pitchFamily="34" charset="0"/>
                      </a:endParaRPr>
                    </a:p>
                  </a:txBody>
                  <a:tcPr marL="9525" marR="9525" marT="9525" marB="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r>
                        <a:rPr lang="en-GB" sz="1800" b="1" u="none" strike="noStrike" dirty="0">
                          <a:solidFill>
                            <a:srgbClr val="000000"/>
                          </a:solidFill>
                          <a:effectLst/>
                          <a:latin typeface="Source Sans Pro" panose="020B0503030403020204" pitchFamily="34" charset="0"/>
                        </a:rPr>
                        <a:t>M</a:t>
                      </a:r>
                      <a:endParaRPr lang="en-GB" sz="1800" b="1" i="0" u="none" strike="noStrike" dirty="0">
                        <a:solidFill>
                          <a:srgbClr val="000000"/>
                        </a:solidFill>
                        <a:effectLst/>
                        <a:latin typeface="Source Sans Pro" panose="020B0503030403020204" pitchFamily="34" charset="0"/>
                      </a:endParaRPr>
                    </a:p>
                  </a:txBody>
                  <a:tcPr marL="9525" marR="9525" marT="9525" marB="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r>
                        <a:rPr lang="en-GB" sz="1800" b="1" u="none" strike="noStrike" dirty="0">
                          <a:solidFill>
                            <a:srgbClr val="000000"/>
                          </a:solidFill>
                          <a:effectLst/>
                          <a:latin typeface="Source Sans Pro" panose="020B0503030403020204" pitchFamily="34" charset="0"/>
                        </a:rPr>
                        <a:t>SD</a:t>
                      </a:r>
                      <a:endParaRPr lang="en-GB" sz="1800" b="1" i="0" u="none" strike="noStrike" dirty="0">
                        <a:solidFill>
                          <a:srgbClr val="000000"/>
                        </a:solidFill>
                        <a:effectLst/>
                        <a:latin typeface="Source Sans Pro" panose="020B0503030403020204" pitchFamily="34" charset="0"/>
                      </a:endParaRPr>
                    </a:p>
                  </a:txBody>
                  <a:tcPr marL="9525" marR="9525" marT="9525" marB="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689505718"/>
                  </a:ext>
                </a:extLst>
              </a:tr>
              <a:tr h="283845">
                <a:tc>
                  <a:txBody>
                    <a:bodyPr/>
                    <a:lstStyle/>
                    <a:p>
                      <a:pPr algn="l" fontAlgn="ctr"/>
                      <a:r>
                        <a:rPr lang="en-GB" sz="1800" b="0" u="none" strike="noStrike" dirty="0">
                          <a:solidFill>
                            <a:srgbClr val="000000"/>
                          </a:solidFill>
                          <a:effectLst/>
                          <a:latin typeface="Source Sans Pro" panose="020B0503030403020204" pitchFamily="34" charset="0"/>
                        </a:rPr>
                        <a:t>Gender</a:t>
                      </a:r>
                      <a:endParaRPr lang="en-GB" sz="1800" b="0" i="0" u="none" strike="noStrike" dirty="0">
                        <a:solidFill>
                          <a:srgbClr val="000000"/>
                        </a:solidFill>
                        <a:effectLst/>
                        <a:latin typeface="Source Sans Pro" panose="020B0503030403020204" pitchFamily="34" charset="0"/>
                      </a:endParaRPr>
                    </a:p>
                  </a:txBody>
                  <a:tcPr marL="9525" marR="9525" marT="9525" marB="0" anchor="ctr">
                    <a:lnT w="12700" cap="flat" cmpd="sng" algn="ctr">
                      <a:solidFill>
                        <a:schemeClr val="bg2"/>
                      </a:solidFill>
                      <a:prstDash val="solid"/>
                      <a:round/>
                      <a:headEnd type="none" w="med" len="med"/>
                      <a:tailEnd type="none" w="med" len="med"/>
                    </a:lnT>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lnT w="12700" cap="flat" cmpd="sng" algn="ctr">
                      <a:solidFill>
                        <a:schemeClr val="bg2"/>
                      </a:solidFill>
                      <a:prstDash val="solid"/>
                      <a:round/>
                      <a:headEnd type="none" w="med" len="med"/>
                      <a:tailEnd type="none" w="med" len="med"/>
                    </a:lnT>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lnT w="12700" cap="flat" cmpd="sng" algn="ctr">
                      <a:solidFill>
                        <a:schemeClr val="bg2"/>
                      </a:solidFill>
                      <a:prstDash val="solid"/>
                      <a:round/>
                      <a:headEnd type="none" w="med" len="med"/>
                      <a:tailEnd type="none" w="med" len="med"/>
                    </a:lnT>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lnT w="12700" cap="flat" cmpd="sng" algn="ctr">
                      <a:solidFill>
                        <a:schemeClr val="bg2"/>
                      </a:solidFill>
                      <a:prstDash val="solid"/>
                      <a:round/>
                      <a:headEnd type="none" w="med" len="med"/>
                      <a:tailEnd type="none" w="med" len="med"/>
                    </a:lnT>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lnT w="12700" cap="flat" cmpd="sng" algn="ctr">
                      <a:solidFill>
                        <a:schemeClr val="bg2"/>
                      </a:solidFill>
                      <a:prstDash val="solid"/>
                      <a:round/>
                      <a:headEnd type="none" w="med" len="med"/>
                      <a:tailEnd type="none" w="med" len="med"/>
                    </a:lnT>
                    <a:noFill/>
                  </a:tcPr>
                </a:tc>
                <a:extLst>
                  <a:ext uri="{0D108BD9-81ED-4DB2-BD59-A6C34878D82A}">
                    <a16:rowId xmlns:a16="http://schemas.microsoft.com/office/drawing/2014/main" val="2420446174"/>
                  </a:ext>
                </a:extLst>
              </a:tr>
              <a:tr h="283845">
                <a:tc>
                  <a:txBody>
                    <a:bodyPr/>
                    <a:lstStyle/>
                    <a:p>
                      <a:pPr algn="ctr" fontAlgn="ctr"/>
                      <a:r>
                        <a:rPr lang="en-GB" sz="1800" b="0" u="none" strike="noStrike" dirty="0">
                          <a:solidFill>
                            <a:srgbClr val="000000"/>
                          </a:solidFill>
                          <a:effectLst/>
                          <a:latin typeface="Source Sans Pro" panose="020B0503030403020204" pitchFamily="34" charset="0"/>
                        </a:rPr>
                        <a:t>Males</a:t>
                      </a: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tc>
                  <a:txBody>
                    <a:bodyPr/>
                    <a:lstStyle/>
                    <a:p>
                      <a:pPr algn="ctr" fontAlgn="ctr"/>
                      <a:r>
                        <a:rPr lang="en-GB" sz="1800" b="0" u="none" strike="noStrike" dirty="0">
                          <a:solidFill>
                            <a:srgbClr val="000000"/>
                          </a:solidFill>
                          <a:effectLst/>
                          <a:latin typeface="Source Sans Pro" panose="020B0503030403020204" pitchFamily="34" charset="0"/>
                        </a:rPr>
                        <a:t>211</a:t>
                      </a: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tc>
                  <a:txBody>
                    <a:bodyPr/>
                    <a:lstStyle/>
                    <a:p>
                      <a:pPr algn="ctr" fontAlgn="ctr"/>
                      <a:r>
                        <a:rPr lang="en-GB" sz="1800" b="0" i="0" u="none" strike="noStrike" dirty="0">
                          <a:solidFill>
                            <a:srgbClr val="000000"/>
                          </a:solidFill>
                          <a:effectLst/>
                          <a:latin typeface="Source Sans Pro" panose="020B0503030403020204" pitchFamily="34" charset="0"/>
                        </a:rPr>
                        <a:t>90</a:t>
                      </a:r>
                    </a:p>
                  </a:txBody>
                  <a:tcPr marL="9525" marR="9525" marT="9525" marB="0" anchor="ctr">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extLst>
                  <a:ext uri="{0D108BD9-81ED-4DB2-BD59-A6C34878D82A}">
                    <a16:rowId xmlns:a16="http://schemas.microsoft.com/office/drawing/2014/main" val="166055589"/>
                  </a:ext>
                </a:extLst>
              </a:tr>
              <a:tr h="283845">
                <a:tc>
                  <a:txBody>
                    <a:bodyPr/>
                    <a:lstStyle/>
                    <a:p>
                      <a:pPr algn="ctr" fontAlgn="ctr"/>
                      <a:r>
                        <a:rPr lang="en-GB" sz="1800" b="0" u="none" strike="noStrike" dirty="0">
                          <a:solidFill>
                            <a:srgbClr val="000000"/>
                          </a:solidFill>
                          <a:effectLst/>
                          <a:latin typeface="Source Sans Pro" panose="020B0503030403020204" pitchFamily="34" charset="0"/>
                        </a:rPr>
                        <a:t>Females</a:t>
                      </a: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tc>
                  <a:txBody>
                    <a:bodyPr/>
                    <a:lstStyle/>
                    <a:p>
                      <a:pPr algn="ctr" fontAlgn="ctr"/>
                      <a:r>
                        <a:rPr lang="en-GB" sz="1800" b="0" u="none" strike="noStrike" dirty="0">
                          <a:solidFill>
                            <a:srgbClr val="000000"/>
                          </a:solidFill>
                          <a:effectLst/>
                          <a:latin typeface="Source Sans Pro" panose="020B0503030403020204" pitchFamily="34" charset="0"/>
                        </a:rPr>
                        <a:t>21</a:t>
                      </a: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tc>
                  <a:txBody>
                    <a:bodyPr/>
                    <a:lstStyle/>
                    <a:p>
                      <a:pPr algn="ctr" fontAlgn="ctr"/>
                      <a:r>
                        <a:rPr lang="en-GB" sz="1800" b="0" i="0" u="none" strike="noStrike" dirty="0">
                          <a:solidFill>
                            <a:srgbClr val="000000"/>
                          </a:solidFill>
                          <a:effectLst/>
                          <a:latin typeface="Source Sans Pro" panose="020B0503030403020204" pitchFamily="34" charset="0"/>
                        </a:rPr>
                        <a:t>9</a:t>
                      </a:r>
                    </a:p>
                  </a:txBody>
                  <a:tcPr marL="9525" marR="9525" marT="9525" marB="0" anchor="ctr">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extLst>
                  <a:ext uri="{0D108BD9-81ED-4DB2-BD59-A6C34878D82A}">
                    <a16:rowId xmlns:a16="http://schemas.microsoft.com/office/drawing/2014/main" val="4290015607"/>
                  </a:ext>
                </a:extLst>
              </a:tr>
              <a:tr h="283845">
                <a:tc>
                  <a:txBody>
                    <a:bodyPr/>
                    <a:lstStyle/>
                    <a:p>
                      <a:pPr algn="ctr" fontAlgn="ctr"/>
                      <a:r>
                        <a:rPr lang="en-GB" sz="1800" b="0" u="none" strike="noStrike" dirty="0">
                          <a:solidFill>
                            <a:srgbClr val="000000"/>
                          </a:solidFill>
                          <a:effectLst/>
                          <a:latin typeface="Source Sans Pro" panose="020B0503030403020204" pitchFamily="34" charset="0"/>
                        </a:rPr>
                        <a:t>Non-Binary/Other</a:t>
                      </a: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tc>
                  <a:txBody>
                    <a:bodyPr/>
                    <a:lstStyle/>
                    <a:p>
                      <a:pPr algn="ctr" fontAlgn="ctr"/>
                      <a:r>
                        <a:rPr lang="en-GB" sz="1800" b="0" u="none" strike="noStrike" dirty="0">
                          <a:solidFill>
                            <a:srgbClr val="000000"/>
                          </a:solidFill>
                          <a:effectLst/>
                          <a:latin typeface="Source Sans Pro" panose="020B0503030403020204" pitchFamily="34" charset="0"/>
                        </a:rPr>
                        <a:t>3</a:t>
                      </a: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tc>
                  <a:txBody>
                    <a:bodyPr/>
                    <a:lstStyle/>
                    <a:p>
                      <a:pPr algn="ctr" fontAlgn="ctr"/>
                      <a:r>
                        <a:rPr lang="en-GB" sz="1800" b="0" i="0" u="none" strike="noStrike" dirty="0">
                          <a:solidFill>
                            <a:srgbClr val="000000"/>
                          </a:solidFill>
                          <a:effectLst/>
                          <a:latin typeface="Source Sans Pro" panose="020B0503030403020204" pitchFamily="34" charset="0"/>
                        </a:rPr>
                        <a:t>1</a:t>
                      </a:r>
                    </a:p>
                  </a:txBody>
                  <a:tcPr marL="9525" marR="9525" marT="9525" marB="0" anchor="ctr">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noFill/>
                  </a:tcPr>
                </a:tc>
                <a:extLst>
                  <a:ext uri="{0D108BD9-81ED-4DB2-BD59-A6C34878D82A}">
                    <a16:rowId xmlns:a16="http://schemas.microsoft.com/office/drawing/2014/main" val="2140344029"/>
                  </a:ext>
                </a:extLst>
              </a:tr>
              <a:tr h="283845">
                <a:tc>
                  <a:txBody>
                    <a:bodyPr/>
                    <a:lstStyle/>
                    <a:p>
                      <a:pPr algn="l" fontAlgn="ctr"/>
                      <a:r>
                        <a:rPr lang="en-GB" sz="1800" b="0" u="none" strike="noStrike" dirty="0">
                          <a:solidFill>
                            <a:srgbClr val="000000"/>
                          </a:solidFill>
                          <a:effectLst/>
                          <a:latin typeface="Source Sans Pro" panose="020B0503030403020204" pitchFamily="34" charset="0"/>
                        </a:rPr>
                        <a:t>Age</a:t>
                      </a:r>
                      <a:endParaRPr lang="en-GB" sz="1800" b="0" i="0" u="none" strike="noStrike" dirty="0">
                        <a:solidFill>
                          <a:srgbClr val="000000"/>
                        </a:solidFill>
                        <a:effectLst/>
                        <a:latin typeface="Source Sans Pro" panose="020B0503030403020204" pitchFamily="34" charset="0"/>
                      </a:endParaRPr>
                    </a:p>
                  </a:txBody>
                  <a:tcPr marL="9525" marR="9525" marT="9525" marB="0" anchor="ctr">
                    <a:lnB w="12700" cap="flat" cmpd="sng" algn="ctr">
                      <a:solidFill>
                        <a:schemeClr val="bg2"/>
                      </a:solidFill>
                      <a:prstDash val="solid"/>
                      <a:round/>
                      <a:headEnd type="none" w="med" len="med"/>
                      <a:tailEnd type="none" w="med" len="med"/>
                    </a:lnB>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lnB w="12700" cap="flat" cmpd="sng" algn="ctr">
                      <a:solidFill>
                        <a:schemeClr val="bg2"/>
                      </a:solidFill>
                      <a:prstDash val="solid"/>
                      <a:round/>
                      <a:headEnd type="none" w="med" len="med"/>
                      <a:tailEnd type="none" w="med" len="med"/>
                    </a:lnB>
                    <a:noFill/>
                  </a:tcPr>
                </a:tc>
                <a:tc>
                  <a:txBody>
                    <a:bodyPr/>
                    <a:lstStyle/>
                    <a:p>
                      <a:pPr algn="ctr" fontAlgn="ctr"/>
                      <a:endParaRPr lang="en-GB" sz="1800" b="0" i="0" u="none" strike="noStrike" dirty="0">
                        <a:solidFill>
                          <a:srgbClr val="000000"/>
                        </a:solidFill>
                        <a:effectLst/>
                        <a:latin typeface="Source Sans Pro" panose="020B0503030403020204" pitchFamily="34" charset="0"/>
                      </a:endParaRPr>
                    </a:p>
                  </a:txBody>
                  <a:tcPr marL="9525" marR="9525" marT="9525" marB="0" anchor="ctr">
                    <a:lnB w="12700" cap="flat" cmpd="sng" algn="ctr">
                      <a:solidFill>
                        <a:schemeClr val="bg2"/>
                      </a:solidFill>
                      <a:prstDash val="solid"/>
                      <a:round/>
                      <a:headEnd type="none" w="med" len="med"/>
                      <a:tailEnd type="none" w="med" len="med"/>
                    </a:lnB>
                    <a:noFill/>
                  </a:tcPr>
                </a:tc>
                <a:tc>
                  <a:txBody>
                    <a:bodyPr/>
                    <a:lstStyle/>
                    <a:p>
                      <a:pPr algn="ctr" fontAlgn="ctr"/>
                      <a:r>
                        <a:rPr lang="en-GB" sz="1800" b="0" u="none" strike="noStrike" dirty="0">
                          <a:solidFill>
                            <a:srgbClr val="000000"/>
                          </a:solidFill>
                          <a:effectLst/>
                          <a:latin typeface="Source Sans Pro" panose="020B0503030403020204" pitchFamily="34" charset="0"/>
                        </a:rPr>
                        <a:t>21.93</a:t>
                      </a:r>
                      <a:endParaRPr lang="en-GB" sz="1800" b="0" i="0" u="none" strike="noStrike" dirty="0">
                        <a:solidFill>
                          <a:srgbClr val="000000"/>
                        </a:solidFill>
                        <a:effectLst/>
                        <a:latin typeface="Source Sans Pro" panose="020B0503030403020204" pitchFamily="34" charset="0"/>
                      </a:endParaRPr>
                    </a:p>
                  </a:txBody>
                  <a:tcPr marL="9525" marR="9525" marT="9525" marB="0" anchor="ctr">
                    <a:lnB w="12700" cap="flat" cmpd="sng" algn="ctr">
                      <a:solidFill>
                        <a:schemeClr val="bg2"/>
                      </a:solidFill>
                      <a:prstDash val="solid"/>
                      <a:round/>
                      <a:headEnd type="none" w="med" len="med"/>
                      <a:tailEnd type="none" w="med" len="med"/>
                    </a:lnB>
                    <a:noFill/>
                  </a:tcPr>
                </a:tc>
                <a:tc>
                  <a:txBody>
                    <a:bodyPr/>
                    <a:lstStyle/>
                    <a:p>
                      <a:pPr algn="ctr" fontAlgn="ctr"/>
                      <a:r>
                        <a:rPr lang="en-GB" sz="1800" b="0" u="none" strike="noStrike" dirty="0">
                          <a:solidFill>
                            <a:srgbClr val="000000"/>
                          </a:solidFill>
                          <a:effectLst/>
                          <a:latin typeface="Source Sans Pro" panose="020B0503030403020204" pitchFamily="34" charset="0"/>
                        </a:rPr>
                        <a:t>4.69</a:t>
                      </a:r>
                      <a:endParaRPr lang="en-GB" sz="1800" b="0" i="0" u="none" strike="noStrike" dirty="0">
                        <a:solidFill>
                          <a:srgbClr val="000000"/>
                        </a:solidFill>
                        <a:effectLst/>
                        <a:latin typeface="Source Sans Pro" panose="020B0503030403020204" pitchFamily="34" charset="0"/>
                      </a:endParaRPr>
                    </a:p>
                  </a:txBody>
                  <a:tcPr marL="9525" marR="9525" marT="9525" marB="0" anchor="ctr">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765796798"/>
                  </a:ext>
                </a:extLst>
              </a:tr>
            </a:tbl>
          </a:graphicData>
        </a:graphic>
      </p:graphicFrame>
    </p:spTree>
    <p:extLst>
      <p:ext uri="{BB962C8B-B14F-4D97-AF65-F5344CB8AC3E}">
        <p14:creationId xmlns:p14="http://schemas.microsoft.com/office/powerpoint/2010/main" val="3371123279"/>
      </p:ext>
    </p:extLst>
  </p:cSld>
  <p:clrMapOvr>
    <a:masterClrMapping/>
  </p:clrMapOvr>
  <mc:AlternateContent xmlns:mc="http://schemas.openxmlformats.org/markup-compatibility/2006" xmlns:p14="http://schemas.microsoft.com/office/powerpoint/2010/main">
    <mc:Choice Requires="p14">
      <p:transition spd="slow" p14:dur="2000" advTm="22494"/>
    </mc:Choice>
    <mc:Fallback xmlns="">
      <p:transition spd="slow" advTm="22494"/>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7273EB-2E9E-50B4-3916-BACD5F0FEF02}"/>
              </a:ext>
            </a:extLst>
          </p:cNvPr>
          <p:cNvSpPr>
            <a:spLocks noGrp="1"/>
          </p:cNvSpPr>
          <p:nvPr>
            <p:ph type="title"/>
          </p:nvPr>
        </p:nvSpPr>
        <p:spPr/>
        <p:txBody>
          <a:bodyPr/>
          <a:lstStyle/>
          <a:p>
            <a:r>
              <a:rPr lang="en-GB" dirty="0"/>
              <a:t>Zero-Order Correlations</a:t>
            </a:r>
          </a:p>
        </p:txBody>
      </p:sp>
      <p:sp>
        <p:nvSpPr>
          <p:cNvPr id="4" name="Slide Number Placeholder 3">
            <a:extLst>
              <a:ext uri="{FF2B5EF4-FFF2-40B4-BE49-F238E27FC236}">
                <a16:creationId xmlns:a16="http://schemas.microsoft.com/office/drawing/2014/main" id="{CC465020-0DAE-F88B-AE57-2E5524858E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pic>
        <p:nvPicPr>
          <p:cNvPr id="6" name="Picture 5" descr="A diagram of a graph&#10;&#10;Description automatically generated with medium confidence">
            <a:extLst>
              <a:ext uri="{FF2B5EF4-FFF2-40B4-BE49-F238E27FC236}">
                <a16:creationId xmlns:a16="http://schemas.microsoft.com/office/drawing/2014/main" id="{3692E397-1A39-0C7D-496A-EB7098105797}"/>
              </a:ext>
            </a:extLst>
          </p:cNvPr>
          <p:cNvPicPr>
            <a:picLocks noChangeAspect="1"/>
          </p:cNvPicPr>
          <p:nvPr/>
        </p:nvPicPr>
        <p:blipFill rotWithShape="1">
          <a:blip r:embed="rId4"/>
          <a:srcRect l="4583" t="8058" r="5183" b="3826"/>
          <a:stretch/>
        </p:blipFill>
        <p:spPr>
          <a:xfrm>
            <a:off x="2455049" y="800048"/>
            <a:ext cx="4233901" cy="4134563"/>
          </a:xfrm>
          <a:prstGeom prst="rect">
            <a:avLst/>
          </a:prstGeom>
        </p:spPr>
      </p:pic>
      <p:sp>
        <p:nvSpPr>
          <p:cNvPr id="11" name="Rectangle 10">
            <a:extLst>
              <a:ext uri="{FF2B5EF4-FFF2-40B4-BE49-F238E27FC236}">
                <a16:creationId xmlns:a16="http://schemas.microsoft.com/office/drawing/2014/main" id="{B9441FBA-71D5-BB78-DF9E-EA4FCE77E450}"/>
              </a:ext>
            </a:extLst>
          </p:cNvPr>
          <p:cNvSpPr/>
          <p:nvPr/>
        </p:nvSpPr>
        <p:spPr>
          <a:xfrm>
            <a:off x="3634548" y="3088982"/>
            <a:ext cx="1206393" cy="1475334"/>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26CF3D0F-9789-DA39-F744-C68DAED3D5EE}"/>
              </a:ext>
            </a:extLst>
          </p:cNvPr>
          <p:cNvSpPr/>
          <p:nvPr/>
        </p:nvSpPr>
        <p:spPr>
          <a:xfrm>
            <a:off x="3634548" y="1559858"/>
            <a:ext cx="1206392" cy="1237129"/>
          </a:xfrm>
          <a:prstGeom prst="rect">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2">
            <a:extLst>
              <a:ext uri="{FF2B5EF4-FFF2-40B4-BE49-F238E27FC236}">
                <a16:creationId xmlns:a16="http://schemas.microsoft.com/office/drawing/2014/main" id="{61286333-BD14-5E5D-4B61-9BFBE30F58F4}"/>
              </a:ext>
            </a:extLst>
          </p:cNvPr>
          <p:cNvSpPr txBox="1">
            <a:spLocks/>
          </p:cNvSpPr>
          <p:nvPr/>
        </p:nvSpPr>
        <p:spPr>
          <a:xfrm>
            <a:off x="6889292" y="4367516"/>
            <a:ext cx="2254708"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Corrplot</a:t>
            </a:r>
            <a:r>
              <a:rPr lang="en-US" sz="1400" dirty="0"/>
              <a:t> function from the </a:t>
            </a:r>
            <a:r>
              <a:rPr lang="en-US" sz="1400" b="1" dirty="0" err="1"/>
              <a:t>Corrrplot</a:t>
            </a:r>
            <a:r>
              <a:rPr lang="en-US" sz="1400" dirty="0"/>
              <a:t> package in R</a:t>
            </a:r>
            <a:endParaRPr lang="en-GB" sz="1400" dirty="0"/>
          </a:p>
        </p:txBody>
      </p:sp>
    </p:spTree>
    <p:custDataLst>
      <p:tags r:id="rId1"/>
    </p:custDataLst>
    <p:extLst>
      <p:ext uri="{BB962C8B-B14F-4D97-AF65-F5344CB8AC3E}">
        <p14:creationId xmlns:p14="http://schemas.microsoft.com/office/powerpoint/2010/main" val="558945733"/>
      </p:ext>
    </p:extLst>
  </p:cSld>
  <p:clrMapOvr>
    <a:masterClrMapping/>
  </p:clrMapOvr>
  <mc:AlternateContent xmlns:mc="http://schemas.openxmlformats.org/markup-compatibility/2006" xmlns:p14="http://schemas.microsoft.com/office/powerpoint/2010/main">
    <mc:Choice Requires="p14">
      <p:transition spd="slow" p14:dur="2000" advTm="69498"/>
    </mc:Choice>
    <mc:Fallback xmlns="">
      <p:transition spd="slow" advTm="694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699A3F-91B6-84CF-A0C6-10AC188B02AE}"/>
              </a:ext>
            </a:extLst>
          </p:cNvPr>
          <p:cNvSpPr>
            <a:spLocks noGrp="1"/>
          </p:cNvSpPr>
          <p:nvPr>
            <p:ph type="title"/>
          </p:nvPr>
        </p:nvSpPr>
        <p:spPr/>
        <p:txBody>
          <a:bodyPr/>
          <a:lstStyle/>
          <a:p>
            <a:r>
              <a:rPr lang="en-GB" dirty="0"/>
              <a:t>K-means cluster analysis N = 235</a:t>
            </a:r>
          </a:p>
        </p:txBody>
      </p:sp>
      <p:sp>
        <p:nvSpPr>
          <p:cNvPr id="4" name="Slide Number Placeholder 3">
            <a:extLst>
              <a:ext uri="{FF2B5EF4-FFF2-40B4-BE49-F238E27FC236}">
                <a16:creationId xmlns:a16="http://schemas.microsoft.com/office/drawing/2014/main" id="{A8EE33E9-4D5A-0812-7E0F-41EE28945E0C}"/>
              </a:ext>
            </a:extLst>
          </p:cNvPr>
          <p:cNvSpPr>
            <a:spLocks noGrp="1"/>
          </p:cNvSpPr>
          <p:nvPr>
            <p:ph type="sldNum" idx="12"/>
          </p:nvPr>
        </p:nvSpPr>
        <p:spPr/>
        <p:txBody>
          <a:bodyPr/>
          <a:lstStyle/>
          <a:p>
            <a:pPr lvl="0"/>
            <a:fld id="{00000000-1234-1234-1234-123412341234}" type="slidenum">
              <a:rPr lang="en-GB" smtClean="0"/>
              <a:pPr lvl="0"/>
              <a:t>12</a:t>
            </a:fld>
            <a:endParaRPr lang="en-GB"/>
          </a:p>
        </p:txBody>
      </p:sp>
      <p:sp>
        <p:nvSpPr>
          <p:cNvPr id="15" name="Text Placeholder 2">
            <a:extLst>
              <a:ext uri="{FF2B5EF4-FFF2-40B4-BE49-F238E27FC236}">
                <a16:creationId xmlns:a16="http://schemas.microsoft.com/office/drawing/2014/main" id="{D143322E-DA39-08EC-55D7-35D31ECB746D}"/>
              </a:ext>
            </a:extLst>
          </p:cNvPr>
          <p:cNvSpPr txBox="1">
            <a:spLocks/>
          </p:cNvSpPr>
          <p:nvPr/>
        </p:nvSpPr>
        <p:spPr>
          <a:xfrm>
            <a:off x="1309988" y="4651447"/>
            <a:ext cx="4855068" cy="374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a:t>scatterplot3d</a:t>
            </a:r>
            <a:r>
              <a:rPr lang="en-US" sz="1400" dirty="0"/>
              <a:t> function from the scatterplot3d package in R</a:t>
            </a:r>
            <a:endParaRPr lang="en-GB" sz="1400" dirty="0"/>
          </a:p>
        </p:txBody>
      </p:sp>
      <p:sp>
        <p:nvSpPr>
          <p:cNvPr id="2" name="AutoShape 2">
            <a:extLst>
              <a:ext uri="{FF2B5EF4-FFF2-40B4-BE49-F238E27FC236}">
                <a16:creationId xmlns:a16="http://schemas.microsoft.com/office/drawing/2014/main" id="{2CD6A549-2AC4-7FA9-D777-32A8C8517E3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5" name="Picture 4" descr="A graph of different colored dots&#10;&#10;Description automatically generated">
            <a:extLst>
              <a:ext uri="{FF2B5EF4-FFF2-40B4-BE49-F238E27FC236}">
                <a16:creationId xmlns:a16="http://schemas.microsoft.com/office/drawing/2014/main" id="{E61DFB7C-83BA-7BFE-7044-91ACA239E808}"/>
              </a:ext>
            </a:extLst>
          </p:cNvPr>
          <p:cNvPicPr>
            <a:picLocks noChangeAspect="1"/>
          </p:cNvPicPr>
          <p:nvPr/>
        </p:nvPicPr>
        <p:blipFill rotWithShape="1">
          <a:blip r:embed="rId3"/>
          <a:srcRect l="3951" t="13867" b="6327"/>
          <a:stretch/>
        </p:blipFill>
        <p:spPr>
          <a:xfrm>
            <a:off x="137522" y="872653"/>
            <a:ext cx="3960000" cy="3290335"/>
          </a:xfrm>
          <a:prstGeom prst="rect">
            <a:avLst/>
          </a:prstGeom>
        </p:spPr>
      </p:pic>
      <p:pic>
        <p:nvPicPr>
          <p:cNvPr id="7" name="Picture 6" descr="A graph of different colored dots&#10;&#10;Description automatically generated">
            <a:extLst>
              <a:ext uri="{FF2B5EF4-FFF2-40B4-BE49-F238E27FC236}">
                <a16:creationId xmlns:a16="http://schemas.microsoft.com/office/drawing/2014/main" id="{389D3F56-3D0D-8AA0-D498-9F941E10A3D8}"/>
              </a:ext>
            </a:extLst>
          </p:cNvPr>
          <p:cNvPicPr>
            <a:picLocks noChangeAspect="1"/>
          </p:cNvPicPr>
          <p:nvPr/>
        </p:nvPicPr>
        <p:blipFill rotWithShape="1">
          <a:blip r:embed="rId4"/>
          <a:srcRect l="3951" t="14049" b="6145"/>
          <a:stretch/>
        </p:blipFill>
        <p:spPr>
          <a:xfrm>
            <a:off x="4990030" y="872653"/>
            <a:ext cx="3960000" cy="3290337"/>
          </a:xfrm>
          <a:prstGeom prst="rect">
            <a:avLst/>
          </a:prstGeom>
        </p:spPr>
      </p:pic>
      <p:sp>
        <p:nvSpPr>
          <p:cNvPr id="9" name="TextBox 8">
            <a:extLst>
              <a:ext uri="{FF2B5EF4-FFF2-40B4-BE49-F238E27FC236}">
                <a16:creationId xmlns:a16="http://schemas.microsoft.com/office/drawing/2014/main" id="{8ABBDB73-41F0-0738-CEA6-808CC7E1A3EE}"/>
              </a:ext>
            </a:extLst>
          </p:cNvPr>
          <p:cNvSpPr txBox="1"/>
          <p:nvPr/>
        </p:nvSpPr>
        <p:spPr>
          <a:xfrm>
            <a:off x="3746844" y="882214"/>
            <a:ext cx="1660122" cy="95410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a:t>
            </a:r>
          </a:p>
          <a:p>
            <a:pPr algn="ctr"/>
            <a:r>
              <a:rPr lang="en-GB" b="1" dirty="0">
                <a:solidFill>
                  <a:srgbClr val="3772FF"/>
                </a:solidFill>
                <a:latin typeface="Source Sans Pro" panose="020B0503030403020204" pitchFamily="34" charset="0"/>
              </a:rPr>
              <a:t>Aspiring</a:t>
            </a:r>
          </a:p>
          <a:p>
            <a:pPr algn="ctr"/>
            <a:r>
              <a:rPr lang="en-GB" b="1" dirty="0">
                <a:solidFill>
                  <a:srgbClr val="F038FF"/>
                </a:solidFill>
                <a:latin typeface="Source Sans Pro" panose="020B0503030403020204" pitchFamily="34" charset="0"/>
              </a:rPr>
              <a:t>Experienced</a:t>
            </a:r>
          </a:p>
          <a:p>
            <a:pPr algn="ctr"/>
            <a:r>
              <a:rPr lang="en-GB" b="1" dirty="0">
                <a:solidFill>
                  <a:srgbClr val="F5BB00"/>
                </a:solidFill>
                <a:latin typeface="Source Sans Pro" panose="020B0503030403020204" pitchFamily="34" charset="0"/>
              </a:rPr>
              <a:t>Casual</a:t>
            </a:r>
          </a:p>
        </p:txBody>
      </p:sp>
    </p:spTree>
    <p:extLst>
      <p:ext uri="{BB962C8B-B14F-4D97-AF65-F5344CB8AC3E}">
        <p14:creationId xmlns:p14="http://schemas.microsoft.com/office/powerpoint/2010/main" val="4169216361"/>
      </p:ext>
    </p:extLst>
  </p:cSld>
  <p:clrMapOvr>
    <a:masterClrMapping/>
  </p:clrMapOvr>
  <mc:AlternateContent xmlns:mc="http://schemas.openxmlformats.org/markup-compatibility/2006" xmlns:p14="http://schemas.microsoft.com/office/powerpoint/2010/main">
    <mc:Choice Requires="p14">
      <p:transition spd="slow" p14:dur="2000" advTm="93337"/>
    </mc:Choice>
    <mc:Fallback xmlns="">
      <p:transition spd="slow" advTm="9333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arrows with different colored triangles&#10;&#10;Description automatically generated">
            <a:extLst>
              <a:ext uri="{FF2B5EF4-FFF2-40B4-BE49-F238E27FC236}">
                <a16:creationId xmlns:a16="http://schemas.microsoft.com/office/drawing/2014/main" id="{A3A70A50-6068-15C0-4980-90AAE1AE2EDB}"/>
              </a:ext>
            </a:extLst>
          </p:cNvPr>
          <p:cNvPicPr>
            <a:picLocks noChangeAspect="1"/>
          </p:cNvPicPr>
          <p:nvPr/>
        </p:nvPicPr>
        <p:blipFill>
          <a:blip r:embed="rId4"/>
          <a:stretch>
            <a:fillRect/>
          </a:stretch>
        </p:blipFill>
        <p:spPr>
          <a:xfrm>
            <a:off x="1191566" y="984905"/>
            <a:ext cx="6760867" cy="3380434"/>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lstStyle/>
          <a:p>
            <a:r>
              <a:rPr lang="en-GB" dirty="0"/>
              <a:t>Processing Speed – Single rule block</a:t>
            </a: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8" name="TextBox 7">
            <a:extLst>
              <a:ext uri="{FF2B5EF4-FFF2-40B4-BE49-F238E27FC236}">
                <a16:creationId xmlns:a16="http://schemas.microsoft.com/office/drawing/2014/main" id="{5BD1B40C-60BB-7232-3AD3-091B69DACE01}"/>
              </a:ext>
            </a:extLst>
          </p:cNvPr>
          <p:cNvSpPr txBox="1"/>
          <p:nvPr/>
        </p:nvSpPr>
        <p:spPr>
          <a:xfrm>
            <a:off x="2225142" y="733995"/>
            <a:ext cx="1260000" cy="540000"/>
          </a:xfrm>
          <a:prstGeom prst="rect">
            <a:avLst/>
          </a:prstGeom>
          <a:noFill/>
        </p:spPr>
        <p:txBody>
          <a:bodyPr wrap="square" rtlCol="0">
            <a:spAutoFit/>
          </a:bodyPr>
          <a:lstStyle/>
          <a:p>
            <a:r>
              <a:rPr lang="en-GB" sz="1600" dirty="0">
                <a:latin typeface="Source Sans Pro" panose="020B0503030403020204" pitchFamily="34" charset="0"/>
              </a:rPr>
              <a:t>M = 607.64</a:t>
            </a:r>
          </a:p>
          <a:p>
            <a:r>
              <a:rPr lang="en-GB" sz="1600" dirty="0">
                <a:latin typeface="Source Sans Pro" panose="020B0503030403020204" pitchFamily="34" charset="0"/>
              </a:rPr>
              <a:t>SD = 118.60</a:t>
            </a:r>
          </a:p>
        </p:txBody>
      </p:sp>
      <p:sp>
        <p:nvSpPr>
          <p:cNvPr id="9" name="TextBox 8">
            <a:extLst>
              <a:ext uri="{FF2B5EF4-FFF2-40B4-BE49-F238E27FC236}">
                <a16:creationId xmlns:a16="http://schemas.microsoft.com/office/drawing/2014/main" id="{09A380D9-DA37-5B65-E44B-0B63E17AA0AF}"/>
              </a:ext>
            </a:extLst>
          </p:cNvPr>
          <p:cNvSpPr txBox="1"/>
          <p:nvPr/>
        </p:nvSpPr>
        <p:spPr>
          <a:xfrm>
            <a:off x="3777342" y="728758"/>
            <a:ext cx="1260000" cy="540000"/>
          </a:xfrm>
          <a:prstGeom prst="rect">
            <a:avLst/>
          </a:prstGeom>
          <a:noFill/>
        </p:spPr>
        <p:txBody>
          <a:bodyPr wrap="square" rtlCol="0">
            <a:spAutoFit/>
          </a:bodyPr>
          <a:lstStyle/>
          <a:p>
            <a:r>
              <a:rPr lang="en-GB" sz="1600" dirty="0">
                <a:latin typeface="Source Sans Pro" panose="020B0503030403020204" pitchFamily="34" charset="0"/>
              </a:rPr>
              <a:t>M = 544.76</a:t>
            </a:r>
          </a:p>
          <a:p>
            <a:r>
              <a:rPr lang="en-GB" sz="1600" dirty="0">
                <a:latin typeface="Source Sans Pro" panose="020B0503030403020204" pitchFamily="34" charset="0"/>
              </a:rPr>
              <a:t>SD = 99.13</a:t>
            </a:r>
          </a:p>
        </p:txBody>
      </p:sp>
      <p:sp>
        <p:nvSpPr>
          <p:cNvPr id="10" name="TextBox 9">
            <a:extLst>
              <a:ext uri="{FF2B5EF4-FFF2-40B4-BE49-F238E27FC236}">
                <a16:creationId xmlns:a16="http://schemas.microsoft.com/office/drawing/2014/main" id="{103AFC54-5AD4-560D-352A-254C705B04E0}"/>
              </a:ext>
            </a:extLst>
          </p:cNvPr>
          <p:cNvSpPr txBox="1"/>
          <p:nvPr/>
        </p:nvSpPr>
        <p:spPr>
          <a:xfrm>
            <a:off x="5297637" y="728758"/>
            <a:ext cx="1260000" cy="540000"/>
          </a:xfrm>
          <a:prstGeom prst="rect">
            <a:avLst/>
          </a:prstGeom>
          <a:noFill/>
        </p:spPr>
        <p:txBody>
          <a:bodyPr wrap="square" rtlCol="0">
            <a:spAutoFit/>
          </a:bodyPr>
          <a:lstStyle/>
          <a:p>
            <a:r>
              <a:rPr lang="en-GB" sz="1600" dirty="0">
                <a:latin typeface="Source Sans Pro" panose="020B0503030403020204" pitchFamily="34" charset="0"/>
              </a:rPr>
              <a:t>M = 572.44 </a:t>
            </a:r>
          </a:p>
          <a:p>
            <a:r>
              <a:rPr lang="en-GB" sz="1600" dirty="0">
                <a:latin typeface="Source Sans Pro" panose="020B0503030403020204" pitchFamily="34" charset="0"/>
              </a:rPr>
              <a:t>SD = 93.53</a:t>
            </a:r>
          </a:p>
        </p:txBody>
      </p:sp>
      <p:sp>
        <p:nvSpPr>
          <p:cNvPr id="11" name="TextBox 10">
            <a:extLst>
              <a:ext uri="{FF2B5EF4-FFF2-40B4-BE49-F238E27FC236}">
                <a16:creationId xmlns:a16="http://schemas.microsoft.com/office/drawing/2014/main" id="{A23A5474-63A9-E1C3-196D-6DA1B1D9B05E}"/>
              </a:ext>
            </a:extLst>
          </p:cNvPr>
          <p:cNvSpPr txBox="1"/>
          <p:nvPr/>
        </p:nvSpPr>
        <p:spPr>
          <a:xfrm>
            <a:off x="6792749" y="736718"/>
            <a:ext cx="1260000" cy="540000"/>
          </a:xfrm>
          <a:prstGeom prst="rect">
            <a:avLst/>
          </a:prstGeom>
          <a:noFill/>
        </p:spPr>
        <p:txBody>
          <a:bodyPr wrap="square" rtlCol="0">
            <a:spAutoFit/>
          </a:bodyPr>
          <a:lstStyle/>
          <a:p>
            <a:r>
              <a:rPr lang="en-GB" sz="1600" dirty="0">
                <a:latin typeface="Source Sans Pro" panose="020B0503030403020204" pitchFamily="34" charset="0"/>
              </a:rPr>
              <a:t>M = 519.12</a:t>
            </a:r>
          </a:p>
          <a:p>
            <a:r>
              <a:rPr lang="en-GB" sz="1600" dirty="0">
                <a:latin typeface="Source Sans Pro" panose="020B0503030403020204" pitchFamily="34" charset="0"/>
              </a:rPr>
              <a:t>SD = 79.20</a:t>
            </a:r>
          </a:p>
        </p:txBody>
      </p:sp>
      <p:sp>
        <p:nvSpPr>
          <p:cNvPr id="29" name="TextBox 28">
            <a:extLst>
              <a:ext uri="{FF2B5EF4-FFF2-40B4-BE49-F238E27FC236}">
                <a16:creationId xmlns:a16="http://schemas.microsoft.com/office/drawing/2014/main" id="{D3E20398-1D8B-C3A4-3E67-DD7FBF603F61}"/>
              </a:ext>
            </a:extLst>
          </p:cNvPr>
          <p:cNvSpPr txBox="1"/>
          <p:nvPr/>
        </p:nvSpPr>
        <p:spPr>
          <a:xfrm>
            <a:off x="3338753" y="4389056"/>
            <a:ext cx="3439709" cy="338554"/>
          </a:xfrm>
          <a:prstGeom prst="rect">
            <a:avLst/>
          </a:prstGeom>
          <a:noFill/>
        </p:spPr>
        <p:txBody>
          <a:bodyPr wrap="square" rtlCol="0">
            <a:spAutoFit/>
          </a:bodyPr>
          <a:lstStyle/>
          <a:p>
            <a:pPr algn="ctr"/>
            <a:r>
              <a:rPr lang="en-GB" sz="1600" dirty="0">
                <a:latin typeface="Source Sans Pro" panose="020B0503030403020204" pitchFamily="34" charset="0"/>
                <a:cs typeface="Times New Roman" panose="02020603050405020304" pitchFamily="18" charset="0"/>
              </a:rPr>
              <a:t>Single-trial RT x Group: </a:t>
            </a:r>
            <a:r>
              <a:rPr lang="en-GB" sz="1600" b="1" dirty="0">
                <a:solidFill>
                  <a:schemeClr val="tx2"/>
                </a:solidFill>
                <a:latin typeface="Source Sans Pro" panose="020B0503030403020204" pitchFamily="34" charset="0"/>
                <a:cs typeface="Times New Roman" panose="02020603050405020304" pitchFamily="18" charset="0"/>
              </a:rPr>
              <a:t>BF = 508 </a:t>
            </a:r>
          </a:p>
        </p:txBody>
      </p:sp>
      <p:sp>
        <p:nvSpPr>
          <p:cNvPr id="31" name="Text Placeholder 2">
            <a:extLst>
              <a:ext uri="{FF2B5EF4-FFF2-40B4-BE49-F238E27FC236}">
                <a16:creationId xmlns:a16="http://schemas.microsoft.com/office/drawing/2014/main" id="{F4C15713-DF9C-A11D-AA44-077022EBFB2D}"/>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Tree>
    <p:custDataLst>
      <p:tags r:id="rId1"/>
    </p:custDataLst>
    <p:extLst>
      <p:ext uri="{BB962C8B-B14F-4D97-AF65-F5344CB8AC3E}">
        <p14:creationId xmlns:p14="http://schemas.microsoft.com/office/powerpoint/2010/main" val="1046952380"/>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ed triangles&#10;&#10;Description automatically generated">
            <a:extLst>
              <a:ext uri="{FF2B5EF4-FFF2-40B4-BE49-F238E27FC236}">
                <a16:creationId xmlns:a16="http://schemas.microsoft.com/office/drawing/2014/main" id="{8716411D-62C4-45FE-52E1-5D91F59C90DB}"/>
              </a:ext>
            </a:extLst>
          </p:cNvPr>
          <p:cNvPicPr>
            <a:picLocks noChangeAspect="1"/>
          </p:cNvPicPr>
          <p:nvPr/>
        </p:nvPicPr>
        <p:blipFill>
          <a:blip r:embed="rId4"/>
          <a:stretch>
            <a:fillRect/>
          </a:stretch>
        </p:blipFill>
        <p:spPr>
          <a:xfrm>
            <a:off x="56288" y="777516"/>
            <a:ext cx="4500000" cy="225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lstStyle/>
          <a:p>
            <a:r>
              <a:rPr lang="en-GB" dirty="0"/>
              <a:t>Processing Speed – Mixed rule block</a:t>
            </a: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29" name="TextBox 28">
            <a:extLst>
              <a:ext uri="{FF2B5EF4-FFF2-40B4-BE49-F238E27FC236}">
                <a16:creationId xmlns:a16="http://schemas.microsoft.com/office/drawing/2014/main" id="{D3E20398-1D8B-C3A4-3E67-DD7FBF603F61}"/>
              </a:ext>
            </a:extLst>
          </p:cNvPr>
          <p:cNvSpPr txBox="1"/>
          <p:nvPr/>
        </p:nvSpPr>
        <p:spPr>
          <a:xfrm>
            <a:off x="907642" y="2987755"/>
            <a:ext cx="3439709" cy="338554"/>
          </a:xfrm>
          <a:prstGeom prst="rect">
            <a:avLst/>
          </a:prstGeom>
          <a:noFill/>
        </p:spPr>
        <p:txBody>
          <a:bodyPr wrap="square" rtlCol="0">
            <a:spAutoFit/>
          </a:bodyPr>
          <a:lstStyle/>
          <a:p>
            <a:pPr algn="ctr"/>
            <a:r>
              <a:rPr lang="en-GB" sz="1600" dirty="0">
                <a:latin typeface="Source Sans Pro" panose="020B0503030403020204" pitchFamily="34" charset="0"/>
                <a:cs typeface="Times New Roman" panose="02020603050405020304" pitchFamily="18" charset="0"/>
              </a:rPr>
              <a:t>Repetition-trial RT x Group: BF = 1/1 </a:t>
            </a:r>
          </a:p>
        </p:txBody>
      </p:sp>
      <p:sp>
        <p:nvSpPr>
          <p:cNvPr id="31" name="Text Placeholder 2">
            <a:extLst>
              <a:ext uri="{FF2B5EF4-FFF2-40B4-BE49-F238E27FC236}">
                <a16:creationId xmlns:a16="http://schemas.microsoft.com/office/drawing/2014/main" id="{F4C15713-DF9C-A11D-AA44-077022EBFB2D}"/>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
        <p:nvSpPr>
          <p:cNvPr id="6" name="TextBox 5">
            <a:extLst>
              <a:ext uri="{FF2B5EF4-FFF2-40B4-BE49-F238E27FC236}">
                <a16:creationId xmlns:a16="http://schemas.microsoft.com/office/drawing/2014/main" id="{D53CD6E1-D4C0-1C96-D73A-3A57CE14D3ED}"/>
              </a:ext>
            </a:extLst>
          </p:cNvPr>
          <p:cNvSpPr txBox="1"/>
          <p:nvPr/>
        </p:nvSpPr>
        <p:spPr>
          <a:xfrm>
            <a:off x="654329" y="712991"/>
            <a:ext cx="1260000" cy="540000"/>
          </a:xfrm>
          <a:prstGeom prst="rect">
            <a:avLst/>
          </a:prstGeom>
          <a:noFill/>
        </p:spPr>
        <p:txBody>
          <a:bodyPr wrap="square" rtlCol="0">
            <a:spAutoFit/>
          </a:bodyPr>
          <a:lstStyle/>
          <a:p>
            <a:r>
              <a:rPr lang="en-GB" dirty="0">
                <a:latin typeface="Source Sans Pro" panose="020B0503030403020204" pitchFamily="34" charset="0"/>
              </a:rPr>
              <a:t>M = 1013.01</a:t>
            </a:r>
          </a:p>
          <a:p>
            <a:r>
              <a:rPr lang="en-GB" dirty="0">
                <a:latin typeface="Source Sans Pro" panose="020B0503030403020204" pitchFamily="34" charset="0"/>
              </a:rPr>
              <a:t>SD = 249.45</a:t>
            </a:r>
          </a:p>
        </p:txBody>
      </p:sp>
      <p:sp>
        <p:nvSpPr>
          <p:cNvPr id="12" name="TextBox 11">
            <a:extLst>
              <a:ext uri="{FF2B5EF4-FFF2-40B4-BE49-F238E27FC236}">
                <a16:creationId xmlns:a16="http://schemas.microsoft.com/office/drawing/2014/main" id="{FD3A380D-CBFA-6422-34D8-B4AEAF62D08E}"/>
              </a:ext>
            </a:extLst>
          </p:cNvPr>
          <p:cNvSpPr txBox="1"/>
          <p:nvPr/>
        </p:nvSpPr>
        <p:spPr>
          <a:xfrm>
            <a:off x="1629403" y="705082"/>
            <a:ext cx="1260000" cy="540000"/>
          </a:xfrm>
          <a:prstGeom prst="rect">
            <a:avLst/>
          </a:prstGeom>
          <a:noFill/>
        </p:spPr>
        <p:txBody>
          <a:bodyPr wrap="square" rtlCol="0">
            <a:spAutoFit/>
          </a:bodyPr>
          <a:lstStyle/>
          <a:p>
            <a:r>
              <a:rPr lang="en-GB" dirty="0">
                <a:latin typeface="Source Sans Pro" panose="020B0503030403020204" pitchFamily="34" charset="0"/>
              </a:rPr>
              <a:t>M = 931.97 </a:t>
            </a:r>
          </a:p>
          <a:p>
            <a:r>
              <a:rPr lang="en-GB" dirty="0">
                <a:latin typeface="Source Sans Pro" panose="020B0503030403020204" pitchFamily="34" charset="0"/>
              </a:rPr>
              <a:t>SD = 198.46</a:t>
            </a:r>
          </a:p>
        </p:txBody>
      </p:sp>
      <p:sp>
        <p:nvSpPr>
          <p:cNvPr id="13" name="TextBox 12">
            <a:extLst>
              <a:ext uri="{FF2B5EF4-FFF2-40B4-BE49-F238E27FC236}">
                <a16:creationId xmlns:a16="http://schemas.microsoft.com/office/drawing/2014/main" id="{53204D32-609A-DAD3-E554-0F3F15FCE5A2}"/>
              </a:ext>
            </a:extLst>
          </p:cNvPr>
          <p:cNvSpPr txBox="1"/>
          <p:nvPr/>
        </p:nvSpPr>
        <p:spPr>
          <a:xfrm>
            <a:off x="2627497" y="697121"/>
            <a:ext cx="1260000" cy="540000"/>
          </a:xfrm>
          <a:prstGeom prst="rect">
            <a:avLst/>
          </a:prstGeom>
          <a:noFill/>
        </p:spPr>
        <p:txBody>
          <a:bodyPr wrap="square" rtlCol="0">
            <a:spAutoFit/>
          </a:bodyPr>
          <a:lstStyle/>
          <a:p>
            <a:r>
              <a:rPr lang="en-GB" dirty="0">
                <a:latin typeface="Source Sans Pro" panose="020B0503030403020204" pitchFamily="34" charset="0"/>
              </a:rPr>
              <a:t>M = 964.89</a:t>
            </a:r>
          </a:p>
          <a:p>
            <a:r>
              <a:rPr lang="en-GB" dirty="0">
                <a:latin typeface="Source Sans Pro" panose="020B0503030403020204" pitchFamily="34" charset="0"/>
              </a:rPr>
              <a:t>SD = 168.83</a:t>
            </a:r>
          </a:p>
        </p:txBody>
      </p:sp>
      <p:sp>
        <p:nvSpPr>
          <p:cNvPr id="14" name="TextBox 13">
            <a:extLst>
              <a:ext uri="{FF2B5EF4-FFF2-40B4-BE49-F238E27FC236}">
                <a16:creationId xmlns:a16="http://schemas.microsoft.com/office/drawing/2014/main" id="{28BFFDB6-FA5E-2ADE-F432-546334599FC7}"/>
              </a:ext>
            </a:extLst>
          </p:cNvPr>
          <p:cNvSpPr txBox="1"/>
          <p:nvPr/>
        </p:nvSpPr>
        <p:spPr>
          <a:xfrm>
            <a:off x="3554049" y="705082"/>
            <a:ext cx="1260000" cy="540000"/>
          </a:xfrm>
          <a:prstGeom prst="rect">
            <a:avLst/>
          </a:prstGeom>
          <a:noFill/>
        </p:spPr>
        <p:txBody>
          <a:bodyPr wrap="square" rtlCol="0">
            <a:spAutoFit/>
          </a:bodyPr>
          <a:lstStyle/>
          <a:p>
            <a:r>
              <a:rPr lang="en-GB" dirty="0">
                <a:latin typeface="Source Sans Pro" panose="020B0503030403020204" pitchFamily="34" charset="0"/>
              </a:rPr>
              <a:t>M = 920.15</a:t>
            </a:r>
          </a:p>
          <a:p>
            <a:r>
              <a:rPr lang="en-GB" dirty="0">
                <a:latin typeface="Source Sans Pro" panose="020B0503030403020204" pitchFamily="34" charset="0"/>
              </a:rPr>
              <a:t>SD = 159.25</a:t>
            </a:r>
          </a:p>
        </p:txBody>
      </p:sp>
      <p:pic>
        <p:nvPicPr>
          <p:cNvPr id="4" name="Picture 3" descr="A group of colored triangles&#10;&#10;Description automatically generated">
            <a:extLst>
              <a:ext uri="{FF2B5EF4-FFF2-40B4-BE49-F238E27FC236}">
                <a16:creationId xmlns:a16="http://schemas.microsoft.com/office/drawing/2014/main" id="{8716411D-62C4-45FE-52E1-5D91F59C90DB}"/>
              </a:ext>
            </a:extLst>
          </p:cNvPr>
          <p:cNvPicPr>
            <a:picLocks noChangeAspect="1"/>
          </p:cNvPicPr>
          <p:nvPr/>
        </p:nvPicPr>
        <p:blipFill>
          <a:blip r:embed="rId4"/>
          <a:stretch>
            <a:fillRect/>
          </a:stretch>
        </p:blipFill>
        <p:spPr>
          <a:xfrm>
            <a:off x="4591554" y="728219"/>
            <a:ext cx="4500000" cy="2250000"/>
          </a:xfrm>
          <a:prstGeom prst="rect">
            <a:avLst/>
          </a:prstGeom>
        </p:spPr>
      </p:pic>
      <p:sp>
        <p:nvSpPr>
          <p:cNvPr id="8" name="TextBox 7">
            <a:extLst>
              <a:ext uri="{FF2B5EF4-FFF2-40B4-BE49-F238E27FC236}">
                <a16:creationId xmlns:a16="http://schemas.microsoft.com/office/drawing/2014/main" id="{D3E20398-1D8B-C3A4-3E67-DD7FBF603F61}"/>
              </a:ext>
            </a:extLst>
          </p:cNvPr>
          <p:cNvSpPr txBox="1"/>
          <p:nvPr/>
        </p:nvSpPr>
        <p:spPr>
          <a:xfrm>
            <a:off x="5256834" y="3001356"/>
            <a:ext cx="3652017" cy="338554"/>
          </a:xfrm>
          <a:prstGeom prst="rect">
            <a:avLst/>
          </a:prstGeom>
          <a:noFill/>
        </p:spPr>
        <p:txBody>
          <a:bodyPr wrap="square" rtlCol="0">
            <a:spAutoFit/>
          </a:bodyPr>
          <a:lstStyle/>
          <a:p>
            <a:pPr algn="ctr"/>
            <a:r>
              <a:rPr lang="en-GB" sz="1600" dirty="0">
                <a:latin typeface="Source Sans Pro" panose="020B0503030403020204" pitchFamily="34" charset="0"/>
                <a:cs typeface="Times New Roman" panose="02020603050405020304" pitchFamily="18" charset="0"/>
              </a:rPr>
              <a:t>Switch-trial RT x Group: </a:t>
            </a:r>
            <a:r>
              <a:rPr lang="en-GB" sz="1600" b="1" dirty="0">
                <a:solidFill>
                  <a:schemeClr val="tx2"/>
                </a:solidFill>
                <a:latin typeface="Source Sans Pro" panose="020B0503030403020204" pitchFamily="34" charset="0"/>
                <a:cs typeface="Times New Roman" panose="02020603050405020304" pitchFamily="18" charset="0"/>
              </a:rPr>
              <a:t>BF = 17</a:t>
            </a:r>
            <a:endParaRPr lang="en-GB" sz="1600" dirty="0">
              <a:solidFill>
                <a:schemeClr val="tx2"/>
              </a:solidFill>
              <a:latin typeface="Source Sans Pro" panose="020B0503030403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D9C5CFE-9455-436C-DE80-53B4F783782A}"/>
              </a:ext>
            </a:extLst>
          </p:cNvPr>
          <p:cNvSpPr txBox="1"/>
          <p:nvPr/>
        </p:nvSpPr>
        <p:spPr>
          <a:xfrm>
            <a:off x="5221281" y="728803"/>
            <a:ext cx="1260000" cy="540000"/>
          </a:xfrm>
          <a:prstGeom prst="rect">
            <a:avLst/>
          </a:prstGeom>
          <a:noFill/>
        </p:spPr>
        <p:txBody>
          <a:bodyPr wrap="square" rtlCol="0">
            <a:spAutoFit/>
          </a:bodyPr>
          <a:lstStyle/>
          <a:p>
            <a:r>
              <a:rPr lang="en-GB" dirty="0">
                <a:latin typeface="Source Sans Pro" panose="020B0503030403020204" pitchFamily="34" charset="0"/>
              </a:rPr>
              <a:t>M = 1213.20</a:t>
            </a:r>
          </a:p>
          <a:p>
            <a:r>
              <a:rPr lang="en-GB" dirty="0">
                <a:latin typeface="Source Sans Pro" panose="020B0503030403020204" pitchFamily="34" charset="0"/>
              </a:rPr>
              <a:t>SD = 295.47</a:t>
            </a:r>
          </a:p>
        </p:txBody>
      </p:sp>
      <p:sp>
        <p:nvSpPr>
          <p:cNvPr id="10" name="TextBox 9">
            <a:extLst>
              <a:ext uri="{FF2B5EF4-FFF2-40B4-BE49-F238E27FC236}">
                <a16:creationId xmlns:a16="http://schemas.microsoft.com/office/drawing/2014/main" id="{1B0C3129-026D-5352-A29E-970D603165CC}"/>
              </a:ext>
            </a:extLst>
          </p:cNvPr>
          <p:cNvSpPr txBox="1"/>
          <p:nvPr/>
        </p:nvSpPr>
        <p:spPr>
          <a:xfrm>
            <a:off x="6188687" y="726774"/>
            <a:ext cx="1260000" cy="540000"/>
          </a:xfrm>
          <a:prstGeom prst="rect">
            <a:avLst/>
          </a:prstGeom>
          <a:noFill/>
        </p:spPr>
        <p:txBody>
          <a:bodyPr wrap="square" rtlCol="0">
            <a:spAutoFit/>
          </a:bodyPr>
          <a:lstStyle/>
          <a:p>
            <a:r>
              <a:rPr lang="en-GB" dirty="0">
                <a:latin typeface="Source Sans Pro" panose="020B0503030403020204" pitchFamily="34" charset="0"/>
              </a:rPr>
              <a:t>M = 1067.60</a:t>
            </a:r>
          </a:p>
          <a:p>
            <a:r>
              <a:rPr lang="en-GB" dirty="0">
                <a:latin typeface="Source Sans Pro" panose="020B0503030403020204" pitchFamily="34" charset="0"/>
              </a:rPr>
              <a:t>SD = 238.71</a:t>
            </a:r>
          </a:p>
        </p:txBody>
      </p:sp>
      <p:sp>
        <p:nvSpPr>
          <p:cNvPr id="11" name="TextBox 10">
            <a:extLst>
              <a:ext uri="{FF2B5EF4-FFF2-40B4-BE49-F238E27FC236}">
                <a16:creationId xmlns:a16="http://schemas.microsoft.com/office/drawing/2014/main" id="{6969239A-0D62-9EC4-CBCE-224E926E525E}"/>
              </a:ext>
            </a:extLst>
          </p:cNvPr>
          <p:cNvSpPr txBox="1"/>
          <p:nvPr/>
        </p:nvSpPr>
        <p:spPr>
          <a:xfrm>
            <a:off x="7118546" y="722888"/>
            <a:ext cx="1260000" cy="540000"/>
          </a:xfrm>
          <a:prstGeom prst="rect">
            <a:avLst/>
          </a:prstGeom>
          <a:noFill/>
        </p:spPr>
        <p:txBody>
          <a:bodyPr wrap="square" rtlCol="0">
            <a:spAutoFit/>
          </a:bodyPr>
          <a:lstStyle/>
          <a:p>
            <a:r>
              <a:rPr lang="en-GB" dirty="0">
                <a:latin typeface="Source Sans Pro" panose="020B0503030403020204" pitchFamily="34" charset="0"/>
              </a:rPr>
              <a:t>M = 1170.66</a:t>
            </a:r>
          </a:p>
          <a:p>
            <a:r>
              <a:rPr lang="en-GB" dirty="0">
                <a:latin typeface="Source Sans Pro" panose="020B0503030403020204" pitchFamily="34" charset="0"/>
              </a:rPr>
              <a:t>SD = 236.54</a:t>
            </a:r>
          </a:p>
        </p:txBody>
      </p:sp>
      <p:sp>
        <p:nvSpPr>
          <p:cNvPr id="15" name="TextBox 14">
            <a:extLst>
              <a:ext uri="{FF2B5EF4-FFF2-40B4-BE49-F238E27FC236}">
                <a16:creationId xmlns:a16="http://schemas.microsoft.com/office/drawing/2014/main" id="{5AF7E4C7-520F-0BB0-C6A1-B6C716FDE519}"/>
              </a:ext>
            </a:extLst>
          </p:cNvPr>
          <p:cNvSpPr txBox="1"/>
          <p:nvPr/>
        </p:nvSpPr>
        <p:spPr>
          <a:xfrm>
            <a:off x="8068482" y="719074"/>
            <a:ext cx="1260000" cy="540000"/>
          </a:xfrm>
          <a:prstGeom prst="rect">
            <a:avLst/>
          </a:prstGeom>
          <a:noFill/>
        </p:spPr>
        <p:txBody>
          <a:bodyPr wrap="square" rtlCol="0">
            <a:spAutoFit/>
          </a:bodyPr>
          <a:lstStyle/>
          <a:p>
            <a:r>
              <a:rPr lang="en-GB" dirty="0">
                <a:latin typeface="Source Sans Pro" panose="020B0503030403020204" pitchFamily="34" charset="0"/>
              </a:rPr>
              <a:t>M = 1147.87</a:t>
            </a:r>
          </a:p>
          <a:p>
            <a:r>
              <a:rPr lang="en-GB" dirty="0">
                <a:latin typeface="Source Sans Pro" panose="020B0503030403020204" pitchFamily="34" charset="0"/>
              </a:rPr>
              <a:t>SD = 203.57</a:t>
            </a:r>
          </a:p>
        </p:txBody>
      </p:sp>
    </p:spTree>
    <p:custDataLst>
      <p:tags r:id="rId1"/>
    </p:custDataLst>
    <p:extLst>
      <p:ext uri="{BB962C8B-B14F-4D97-AF65-F5344CB8AC3E}">
        <p14:creationId xmlns:p14="http://schemas.microsoft.com/office/powerpoint/2010/main" val="342440679"/>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colored arrows&#10;&#10;Description automatically generated with medium confidence">
            <a:extLst>
              <a:ext uri="{FF2B5EF4-FFF2-40B4-BE49-F238E27FC236}">
                <a16:creationId xmlns:a16="http://schemas.microsoft.com/office/drawing/2014/main" id="{70E7BA81-DA4E-EFC9-CE9C-7AAC1F669315}"/>
              </a:ext>
            </a:extLst>
          </p:cNvPr>
          <p:cNvPicPr>
            <a:picLocks noChangeAspect="1"/>
          </p:cNvPicPr>
          <p:nvPr/>
        </p:nvPicPr>
        <p:blipFill>
          <a:blip r:embed="rId4"/>
          <a:stretch>
            <a:fillRect/>
          </a:stretch>
        </p:blipFill>
        <p:spPr>
          <a:xfrm>
            <a:off x="91985" y="793448"/>
            <a:ext cx="4500000" cy="2250000"/>
          </a:xfrm>
          <a:prstGeom prst="rect">
            <a:avLst/>
          </a:prstGeom>
        </p:spPr>
      </p:pic>
      <p:pic>
        <p:nvPicPr>
          <p:cNvPr id="18" name="Picture 17" descr="A group of arrows with different colors&#10;&#10;Description automatically generated">
            <a:extLst>
              <a:ext uri="{FF2B5EF4-FFF2-40B4-BE49-F238E27FC236}">
                <a16:creationId xmlns:a16="http://schemas.microsoft.com/office/drawing/2014/main" id="{96F80746-A2BF-9442-F4D1-2115851C5C3A}"/>
              </a:ext>
            </a:extLst>
          </p:cNvPr>
          <p:cNvPicPr>
            <a:picLocks noChangeAspect="1"/>
          </p:cNvPicPr>
          <p:nvPr/>
        </p:nvPicPr>
        <p:blipFill>
          <a:blip r:embed="rId5"/>
          <a:stretch>
            <a:fillRect/>
          </a:stretch>
        </p:blipFill>
        <p:spPr>
          <a:xfrm>
            <a:off x="4554124" y="859551"/>
            <a:ext cx="4500000" cy="225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lstStyle/>
          <a:p>
            <a:r>
              <a:rPr lang="en-GB" dirty="0"/>
              <a:t>Multitasking – Mixed rule block</a:t>
            </a: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9" name="TextBox 8">
            <a:extLst>
              <a:ext uri="{FF2B5EF4-FFF2-40B4-BE49-F238E27FC236}">
                <a16:creationId xmlns:a16="http://schemas.microsoft.com/office/drawing/2014/main" id="{91ACE586-EC7D-C2A1-3D11-630B5B1FFD3B}"/>
              </a:ext>
            </a:extLst>
          </p:cNvPr>
          <p:cNvSpPr txBox="1"/>
          <p:nvPr/>
        </p:nvSpPr>
        <p:spPr>
          <a:xfrm>
            <a:off x="696839" y="737560"/>
            <a:ext cx="1260000" cy="954107"/>
          </a:xfrm>
          <a:prstGeom prst="rect">
            <a:avLst/>
          </a:prstGeom>
          <a:noFill/>
        </p:spPr>
        <p:txBody>
          <a:bodyPr wrap="square" rtlCol="0">
            <a:spAutoFit/>
          </a:bodyPr>
          <a:lstStyle/>
          <a:p>
            <a:r>
              <a:rPr lang="en-GB" dirty="0">
                <a:latin typeface="Source Sans Pro" panose="020B0503030403020204" pitchFamily="34" charset="0"/>
              </a:rPr>
              <a:t>M = 405.37</a:t>
            </a:r>
          </a:p>
          <a:p>
            <a:r>
              <a:rPr lang="en-GB" dirty="0">
                <a:latin typeface="Source Sans Pro" panose="020B0503030403020204" pitchFamily="34" charset="0"/>
              </a:rPr>
              <a:t>SD = 223.18</a:t>
            </a:r>
          </a:p>
        </p:txBody>
      </p:sp>
      <p:sp>
        <p:nvSpPr>
          <p:cNvPr id="10" name="TextBox 9">
            <a:extLst>
              <a:ext uri="{FF2B5EF4-FFF2-40B4-BE49-F238E27FC236}">
                <a16:creationId xmlns:a16="http://schemas.microsoft.com/office/drawing/2014/main" id="{371A76C1-CD90-09C9-5E3F-C07FC01BD9EA}"/>
              </a:ext>
            </a:extLst>
          </p:cNvPr>
          <p:cNvSpPr txBox="1"/>
          <p:nvPr/>
        </p:nvSpPr>
        <p:spPr>
          <a:xfrm>
            <a:off x="1664244" y="732323"/>
            <a:ext cx="1260000" cy="954107"/>
          </a:xfrm>
          <a:prstGeom prst="rect">
            <a:avLst/>
          </a:prstGeom>
          <a:noFill/>
        </p:spPr>
        <p:txBody>
          <a:bodyPr wrap="square" rtlCol="0">
            <a:spAutoFit/>
          </a:bodyPr>
          <a:lstStyle/>
          <a:p>
            <a:r>
              <a:rPr lang="en-GB" dirty="0">
                <a:latin typeface="Source Sans Pro" panose="020B0503030403020204" pitchFamily="34" charset="0"/>
              </a:rPr>
              <a:t>M = 387.21</a:t>
            </a:r>
          </a:p>
          <a:p>
            <a:r>
              <a:rPr lang="en-GB" dirty="0">
                <a:latin typeface="Source Sans Pro" panose="020B0503030403020204" pitchFamily="34" charset="0"/>
              </a:rPr>
              <a:t>SD = 156.32</a:t>
            </a:r>
          </a:p>
        </p:txBody>
      </p:sp>
      <p:sp>
        <p:nvSpPr>
          <p:cNvPr id="11" name="TextBox 10">
            <a:extLst>
              <a:ext uri="{FF2B5EF4-FFF2-40B4-BE49-F238E27FC236}">
                <a16:creationId xmlns:a16="http://schemas.microsoft.com/office/drawing/2014/main" id="{77920EB4-3713-F869-419C-6D51C43670F8}"/>
              </a:ext>
            </a:extLst>
          </p:cNvPr>
          <p:cNvSpPr txBox="1"/>
          <p:nvPr/>
        </p:nvSpPr>
        <p:spPr>
          <a:xfrm>
            <a:off x="2631650" y="732323"/>
            <a:ext cx="1260000" cy="954107"/>
          </a:xfrm>
          <a:prstGeom prst="rect">
            <a:avLst/>
          </a:prstGeom>
          <a:noFill/>
        </p:spPr>
        <p:txBody>
          <a:bodyPr wrap="square" rtlCol="0">
            <a:spAutoFit/>
          </a:bodyPr>
          <a:lstStyle/>
          <a:p>
            <a:r>
              <a:rPr lang="en-GB" dirty="0">
                <a:latin typeface="Source Sans Pro" panose="020B0503030403020204" pitchFamily="34" charset="0"/>
              </a:rPr>
              <a:t>M = 392.45 </a:t>
            </a:r>
          </a:p>
          <a:p>
            <a:r>
              <a:rPr lang="en-GB" dirty="0">
                <a:latin typeface="Source Sans Pro" panose="020B0503030403020204" pitchFamily="34" charset="0"/>
              </a:rPr>
              <a:t>SD = 167.72</a:t>
            </a:r>
          </a:p>
        </p:txBody>
      </p:sp>
      <p:sp>
        <p:nvSpPr>
          <p:cNvPr id="12" name="TextBox 11">
            <a:extLst>
              <a:ext uri="{FF2B5EF4-FFF2-40B4-BE49-F238E27FC236}">
                <a16:creationId xmlns:a16="http://schemas.microsoft.com/office/drawing/2014/main" id="{B9487565-F5A6-6FEC-9B83-B9CB7530F2FC}"/>
              </a:ext>
            </a:extLst>
          </p:cNvPr>
          <p:cNvSpPr txBox="1"/>
          <p:nvPr/>
        </p:nvSpPr>
        <p:spPr>
          <a:xfrm>
            <a:off x="3541967" y="729650"/>
            <a:ext cx="1260000" cy="954107"/>
          </a:xfrm>
          <a:prstGeom prst="rect">
            <a:avLst/>
          </a:prstGeom>
          <a:noFill/>
        </p:spPr>
        <p:txBody>
          <a:bodyPr wrap="square" rtlCol="0">
            <a:spAutoFit/>
          </a:bodyPr>
          <a:lstStyle/>
          <a:p>
            <a:r>
              <a:rPr lang="en-GB" dirty="0">
                <a:latin typeface="Source Sans Pro" panose="020B0503030403020204" pitchFamily="34" charset="0"/>
              </a:rPr>
              <a:t>M = 401.02</a:t>
            </a:r>
          </a:p>
          <a:p>
            <a:r>
              <a:rPr lang="en-GB" dirty="0">
                <a:latin typeface="Source Sans Pro" panose="020B0503030403020204" pitchFamily="34" charset="0"/>
              </a:rPr>
              <a:t>SD = 126.41</a:t>
            </a:r>
          </a:p>
        </p:txBody>
      </p:sp>
      <p:sp>
        <p:nvSpPr>
          <p:cNvPr id="13" name="TextBox 12">
            <a:extLst>
              <a:ext uri="{FF2B5EF4-FFF2-40B4-BE49-F238E27FC236}">
                <a16:creationId xmlns:a16="http://schemas.microsoft.com/office/drawing/2014/main" id="{9117A4BC-D3D0-1875-12F3-89B507D1BF68}"/>
              </a:ext>
            </a:extLst>
          </p:cNvPr>
          <p:cNvSpPr txBox="1"/>
          <p:nvPr/>
        </p:nvSpPr>
        <p:spPr>
          <a:xfrm>
            <a:off x="5128673" y="730611"/>
            <a:ext cx="1260000" cy="954107"/>
          </a:xfrm>
          <a:prstGeom prst="rect">
            <a:avLst/>
          </a:prstGeom>
          <a:noFill/>
        </p:spPr>
        <p:txBody>
          <a:bodyPr wrap="square" rtlCol="0">
            <a:spAutoFit/>
          </a:bodyPr>
          <a:lstStyle/>
          <a:p>
            <a:r>
              <a:rPr lang="en-GB" dirty="0">
                <a:latin typeface="Source Sans Pro" panose="020B0503030403020204" pitchFamily="34" charset="0"/>
              </a:rPr>
              <a:t>M = 200.19</a:t>
            </a:r>
          </a:p>
          <a:p>
            <a:r>
              <a:rPr lang="en-GB" dirty="0">
                <a:latin typeface="Source Sans Pro" panose="020B0503030403020204" pitchFamily="34" charset="0"/>
              </a:rPr>
              <a:t>SD = 177.58</a:t>
            </a:r>
          </a:p>
        </p:txBody>
      </p:sp>
      <p:sp>
        <p:nvSpPr>
          <p:cNvPr id="14" name="TextBox 13">
            <a:extLst>
              <a:ext uri="{FF2B5EF4-FFF2-40B4-BE49-F238E27FC236}">
                <a16:creationId xmlns:a16="http://schemas.microsoft.com/office/drawing/2014/main" id="{F8FE2DDF-500B-58C8-3044-2A8C41A8F874}"/>
              </a:ext>
            </a:extLst>
          </p:cNvPr>
          <p:cNvSpPr txBox="1"/>
          <p:nvPr/>
        </p:nvSpPr>
        <p:spPr>
          <a:xfrm>
            <a:off x="6096078" y="736007"/>
            <a:ext cx="1260000" cy="954107"/>
          </a:xfrm>
          <a:prstGeom prst="rect">
            <a:avLst/>
          </a:prstGeom>
          <a:noFill/>
        </p:spPr>
        <p:txBody>
          <a:bodyPr wrap="square" rtlCol="0">
            <a:spAutoFit/>
          </a:bodyPr>
          <a:lstStyle/>
          <a:p>
            <a:r>
              <a:rPr lang="en-GB" dirty="0">
                <a:latin typeface="Source Sans Pro" panose="020B0503030403020204" pitchFamily="34" charset="0"/>
              </a:rPr>
              <a:t>M = 135.64</a:t>
            </a:r>
          </a:p>
          <a:p>
            <a:r>
              <a:rPr lang="en-GB" dirty="0">
                <a:latin typeface="Source Sans Pro" panose="020B0503030403020204" pitchFamily="34" charset="0"/>
              </a:rPr>
              <a:t>SD = 139.59</a:t>
            </a:r>
          </a:p>
        </p:txBody>
      </p:sp>
      <p:sp>
        <p:nvSpPr>
          <p:cNvPr id="15" name="TextBox 14">
            <a:extLst>
              <a:ext uri="{FF2B5EF4-FFF2-40B4-BE49-F238E27FC236}">
                <a16:creationId xmlns:a16="http://schemas.microsoft.com/office/drawing/2014/main" id="{2DFF5FF3-BB45-1F8E-52D7-2A6B987ABDCB}"/>
              </a:ext>
            </a:extLst>
          </p:cNvPr>
          <p:cNvSpPr txBox="1"/>
          <p:nvPr/>
        </p:nvSpPr>
        <p:spPr>
          <a:xfrm>
            <a:off x="7063484" y="736007"/>
            <a:ext cx="1260000" cy="954107"/>
          </a:xfrm>
          <a:prstGeom prst="rect">
            <a:avLst/>
          </a:prstGeom>
          <a:noFill/>
        </p:spPr>
        <p:txBody>
          <a:bodyPr wrap="square" rtlCol="0">
            <a:spAutoFit/>
          </a:bodyPr>
          <a:lstStyle/>
          <a:p>
            <a:r>
              <a:rPr lang="en-GB" dirty="0">
                <a:latin typeface="Source Sans Pro" panose="020B0503030403020204" pitchFamily="34" charset="0"/>
              </a:rPr>
              <a:t>M = 205.77 </a:t>
            </a:r>
          </a:p>
          <a:p>
            <a:r>
              <a:rPr lang="en-GB" dirty="0">
                <a:latin typeface="Source Sans Pro" panose="020B0503030403020204" pitchFamily="34" charset="0"/>
              </a:rPr>
              <a:t>SD = 167.50</a:t>
            </a:r>
          </a:p>
        </p:txBody>
      </p:sp>
      <p:sp>
        <p:nvSpPr>
          <p:cNvPr id="16" name="TextBox 15">
            <a:extLst>
              <a:ext uri="{FF2B5EF4-FFF2-40B4-BE49-F238E27FC236}">
                <a16:creationId xmlns:a16="http://schemas.microsoft.com/office/drawing/2014/main" id="{1EB90899-8726-2427-18A0-3325BE1E0426}"/>
              </a:ext>
            </a:extLst>
          </p:cNvPr>
          <p:cNvSpPr txBox="1"/>
          <p:nvPr/>
        </p:nvSpPr>
        <p:spPr>
          <a:xfrm>
            <a:off x="7973801" y="733334"/>
            <a:ext cx="1260000" cy="954107"/>
          </a:xfrm>
          <a:prstGeom prst="rect">
            <a:avLst/>
          </a:prstGeom>
          <a:noFill/>
        </p:spPr>
        <p:txBody>
          <a:bodyPr wrap="square" rtlCol="0">
            <a:spAutoFit/>
          </a:bodyPr>
          <a:lstStyle/>
          <a:p>
            <a:r>
              <a:rPr lang="en-GB" dirty="0">
                <a:latin typeface="Source Sans Pro" panose="020B0503030403020204" pitchFamily="34" charset="0"/>
              </a:rPr>
              <a:t>M = 227.72</a:t>
            </a:r>
          </a:p>
          <a:p>
            <a:r>
              <a:rPr lang="en-GB" dirty="0">
                <a:latin typeface="Source Sans Pro" panose="020B0503030403020204" pitchFamily="34" charset="0"/>
              </a:rPr>
              <a:t>SD = 167.16</a:t>
            </a:r>
          </a:p>
        </p:txBody>
      </p:sp>
      <p:sp>
        <p:nvSpPr>
          <p:cNvPr id="21" name="TextBox 20">
            <a:extLst>
              <a:ext uri="{FF2B5EF4-FFF2-40B4-BE49-F238E27FC236}">
                <a16:creationId xmlns:a16="http://schemas.microsoft.com/office/drawing/2014/main" id="{4C81046B-1F0B-D094-CAC8-641FCC75E352}"/>
              </a:ext>
            </a:extLst>
          </p:cNvPr>
          <p:cNvSpPr txBox="1"/>
          <p:nvPr/>
        </p:nvSpPr>
        <p:spPr>
          <a:xfrm>
            <a:off x="1202055" y="3043448"/>
            <a:ext cx="2859190" cy="338554"/>
          </a:xfrm>
          <a:prstGeom prst="rect">
            <a:avLst/>
          </a:prstGeom>
          <a:noFill/>
        </p:spPr>
        <p:txBody>
          <a:bodyPr wrap="square" rtlCol="0">
            <a:spAutoFit/>
          </a:bodyPr>
          <a:lstStyle/>
          <a:p>
            <a:pPr algn="ctr"/>
            <a:r>
              <a:rPr lang="en-GB" sz="1600" dirty="0">
                <a:latin typeface="Source Sans Pro" panose="020B0503030403020204" pitchFamily="34" charset="0"/>
                <a:cs typeface="Times New Roman" panose="02020603050405020304" pitchFamily="18" charset="0"/>
              </a:rPr>
              <a:t>Mixing Costs x Group: BF = 1/30 </a:t>
            </a:r>
          </a:p>
        </p:txBody>
      </p:sp>
      <p:sp>
        <p:nvSpPr>
          <p:cNvPr id="4" name="TextBox 3">
            <a:extLst>
              <a:ext uri="{FF2B5EF4-FFF2-40B4-BE49-F238E27FC236}">
                <a16:creationId xmlns:a16="http://schemas.microsoft.com/office/drawing/2014/main" id="{218B2F52-BCA9-5875-EF9C-9F1589047486}"/>
              </a:ext>
            </a:extLst>
          </p:cNvPr>
          <p:cNvSpPr txBox="1"/>
          <p:nvPr/>
        </p:nvSpPr>
        <p:spPr>
          <a:xfrm>
            <a:off x="5632082" y="3070175"/>
            <a:ext cx="3154394" cy="338554"/>
          </a:xfrm>
          <a:prstGeom prst="rect">
            <a:avLst/>
          </a:prstGeom>
          <a:noFill/>
        </p:spPr>
        <p:txBody>
          <a:bodyPr wrap="square" rtlCol="0">
            <a:spAutoFit/>
          </a:bodyPr>
          <a:lstStyle/>
          <a:p>
            <a:pPr algn="ctr"/>
            <a:r>
              <a:rPr lang="en-GB" sz="1600" dirty="0">
                <a:latin typeface="Source Sans Pro" panose="020B0503030403020204" pitchFamily="34" charset="0"/>
                <a:cs typeface="Times New Roman" panose="02020603050405020304" pitchFamily="18" charset="0"/>
              </a:rPr>
              <a:t>Switching Costs x Group: </a:t>
            </a:r>
            <a:r>
              <a:rPr lang="en-GB" sz="1600" b="1" dirty="0">
                <a:solidFill>
                  <a:schemeClr val="tx2"/>
                </a:solidFill>
                <a:latin typeface="Source Sans Pro" panose="020B0503030403020204" pitchFamily="34" charset="0"/>
                <a:cs typeface="Times New Roman" panose="02020603050405020304" pitchFamily="18" charset="0"/>
              </a:rPr>
              <a:t>BF = 6.6</a:t>
            </a:r>
          </a:p>
        </p:txBody>
      </p:sp>
    </p:spTree>
    <p:custDataLst>
      <p:tags r:id="rId1"/>
    </p:custDataLst>
    <p:extLst>
      <p:ext uri="{BB962C8B-B14F-4D97-AF65-F5344CB8AC3E}">
        <p14:creationId xmlns:p14="http://schemas.microsoft.com/office/powerpoint/2010/main" val="3606693977"/>
      </p:ext>
    </p:extLst>
  </p:cSld>
  <p:clrMapOvr>
    <a:masterClrMapping/>
  </p:clrMapOvr>
  <mc:AlternateContent xmlns:mc="http://schemas.openxmlformats.org/markup-compatibility/2006" xmlns:p14="http://schemas.microsoft.com/office/powerpoint/2010/main">
    <mc:Choice Requires="p14">
      <p:transition spd="slow" p14:dur="2000" advTm="96452"/>
    </mc:Choice>
    <mc:Fallback xmlns="">
      <p:transition spd="slow" advTm="964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arrows with different colored triangles&#10;&#10;Description automatically generated">
            <a:extLst>
              <a:ext uri="{FF2B5EF4-FFF2-40B4-BE49-F238E27FC236}">
                <a16:creationId xmlns:a16="http://schemas.microsoft.com/office/drawing/2014/main" id="{61BFD1A2-DA14-66D3-4F4C-228733DAEDC7}"/>
              </a:ext>
            </a:extLst>
          </p:cNvPr>
          <p:cNvPicPr>
            <a:picLocks noChangeAspect="1"/>
          </p:cNvPicPr>
          <p:nvPr/>
        </p:nvPicPr>
        <p:blipFill>
          <a:blip r:embed="rId3"/>
          <a:stretch>
            <a:fillRect/>
          </a:stretch>
        </p:blipFill>
        <p:spPr>
          <a:xfrm>
            <a:off x="215074" y="1414001"/>
            <a:ext cx="4320000" cy="2160000"/>
          </a:xfrm>
          <a:prstGeom prst="rect">
            <a:avLst/>
          </a:prstGeom>
        </p:spPr>
      </p:pic>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Drift diffusion modelling</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p:txBody>
          <a:bodyPr/>
          <a:lstStyle/>
          <a:p>
            <a:r>
              <a:rPr lang="en-GB" sz="2000" b="1" dirty="0">
                <a:solidFill>
                  <a:schemeClr val="tx2"/>
                </a:solidFill>
              </a:rPr>
              <a:t>No differences in accuracy</a:t>
            </a:r>
            <a:r>
              <a:rPr lang="en-GB" sz="2000" dirty="0">
                <a:solidFill>
                  <a:schemeClr val="bg2"/>
                </a:solidFill>
              </a:rPr>
              <a:t>,</a:t>
            </a:r>
            <a:r>
              <a:rPr lang="en-GB" sz="2000" dirty="0">
                <a:solidFill>
                  <a:schemeClr val="tx2"/>
                </a:solidFill>
              </a:rPr>
              <a:t> </a:t>
            </a:r>
            <a:r>
              <a:rPr lang="en-GB" sz="2000" dirty="0">
                <a:solidFill>
                  <a:schemeClr val="bg2"/>
                </a:solidFill>
              </a:rPr>
              <a:t>but </a:t>
            </a:r>
            <a:r>
              <a:rPr lang="en-GB" sz="2000" b="1" dirty="0">
                <a:solidFill>
                  <a:srgbClr val="7FFF7F"/>
                </a:solidFill>
              </a:rPr>
              <a:t>Semi/Professionals </a:t>
            </a:r>
            <a:r>
              <a:rPr lang="en-GB" sz="2000" dirty="0">
                <a:solidFill>
                  <a:schemeClr val="bg2"/>
                </a:solidFill>
              </a:rPr>
              <a:t>have the fastest RTs.</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19" name="TextBox 18">
            <a:extLst>
              <a:ext uri="{FF2B5EF4-FFF2-40B4-BE49-F238E27FC236}">
                <a16:creationId xmlns:a16="http://schemas.microsoft.com/office/drawing/2014/main" id="{CD048E64-7218-A780-ED3C-FFEC4EF4B049}"/>
              </a:ext>
            </a:extLst>
          </p:cNvPr>
          <p:cNvSpPr txBox="1"/>
          <p:nvPr/>
        </p:nvSpPr>
        <p:spPr>
          <a:xfrm>
            <a:off x="7134954" y="2445714"/>
            <a:ext cx="161584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9664"/>
                </a:solidFill>
                <a:effectLst/>
                <a:uLnTx/>
                <a:uFillTx/>
                <a:latin typeface="Source Sans Pro" panose="020B0503030403020204" pitchFamily="34" charset="0"/>
                <a:ea typeface="+mn-ea"/>
                <a:cs typeface="+mn-cs"/>
              </a:rPr>
              <a:t>Non-decision time</a:t>
            </a:r>
          </a:p>
        </p:txBody>
      </p:sp>
      <p:sp>
        <p:nvSpPr>
          <p:cNvPr id="20" name="Rectangle: Rounded Corners 19">
            <a:extLst>
              <a:ext uri="{FF2B5EF4-FFF2-40B4-BE49-F238E27FC236}">
                <a16:creationId xmlns:a16="http://schemas.microsoft.com/office/drawing/2014/main" id="{983F8B6D-2C2E-1C1E-5F78-A61E2C3619A3}"/>
              </a:ext>
            </a:extLst>
          </p:cNvPr>
          <p:cNvSpPr/>
          <p:nvPr/>
        </p:nvSpPr>
        <p:spPr>
          <a:xfrm>
            <a:off x="5045497" y="2396663"/>
            <a:ext cx="540250" cy="108000"/>
          </a:xfrm>
          <a:prstGeom prst="roundRect">
            <a:avLst/>
          </a:prstGeom>
          <a:solidFill>
            <a:srgbClr val="FF9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A45F968D-722F-33AC-3948-60871E943286}"/>
              </a:ext>
            </a:extLst>
          </p:cNvPr>
          <p:cNvSpPr/>
          <p:nvPr/>
        </p:nvSpPr>
        <p:spPr>
          <a:xfrm>
            <a:off x="7190576" y="2396664"/>
            <a:ext cx="1176154" cy="108000"/>
          </a:xfrm>
          <a:prstGeom prst="roundRect">
            <a:avLst/>
          </a:prstGeom>
          <a:solidFill>
            <a:srgbClr val="FF9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FCD8A786-F90F-38AB-0045-4CB5E2445361}"/>
              </a:ext>
            </a:extLst>
          </p:cNvPr>
          <p:cNvCxnSpPr>
            <a:cxnSpLocks/>
          </p:cNvCxnSpPr>
          <p:nvPr/>
        </p:nvCxnSpPr>
        <p:spPr>
          <a:xfrm flipV="1">
            <a:off x="5064901" y="2385439"/>
            <a:ext cx="0" cy="1478173"/>
          </a:xfrm>
          <a:prstGeom prst="line">
            <a:avLst/>
          </a:prstGeom>
          <a:noFill/>
          <a:ln w="38100" cap="flat" cmpd="sng" algn="ctr">
            <a:solidFill>
              <a:srgbClr val="00BBCC"/>
            </a:solidFill>
            <a:prstDash val="solid"/>
            <a:miter lim="800000"/>
            <a:headEnd type="triangle" w="med" len="med"/>
            <a:tailEnd type="triangle" w="med" len="med"/>
          </a:ln>
          <a:effectLst/>
        </p:spPr>
      </p:cxnSp>
      <p:grpSp>
        <p:nvGrpSpPr>
          <p:cNvPr id="23" name="Group 22">
            <a:extLst>
              <a:ext uri="{FF2B5EF4-FFF2-40B4-BE49-F238E27FC236}">
                <a16:creationId xmlns:a16="http://schemas.microsoft.com/office/drawing/2014/main" id="{98AAE0C4-2E7C-76E3-1E33-109773C4A07A}"/>
              </a:ext>
            </a:extLst>
          </p:cNvPr>
          <p:cNvGrpSpPr/>
          <p:nvPr/>
        </p:nvGrpSpPr>
        <p:grpSpPr>
          <a:xfrm>
            <a:off x="5017478" y="1744494"/>
            <a:ext cx="3356507" cy="2765924"/>
            <a:chOff x="4975597" y="1814294"/>
            <a:chExt cx="3356507" cy="2765924"/>
          </a:xfrm>
        </p:grpSpPr>
        <p:cxnSp>
          <p:nvCxnSpPr>
            <p:cNvPr id="24" name="Straight Connector 23">
              <a:extLst>
                <a:ext uri="{FF2B5EF4-FFF2-40B4-BE49-F238E27FC236}">
                  <a16:creationId xmlns:a16="http://schemas.microsoft.com/office/drawing/2014/main" id="{4F4C4F91-CECE-17BB-BD36-967A64E93F96}"/>
                </a:ext>
              </a:extLst>
            </p:cNvPr>
            <p:cNvCxnSpPr>
              <a:cxnSpLocks/>
            </p:cNvCxnSpPr>
            <p:nvPr/>
          </p:nvCxnSpPr>
          <p:spPr>
            <a:xfrm flipV="1">
              <a:off x="5541057" y="2450735"/>
              <a:ext cx="0" cy="1478173"/>
            </a:xfrm>
            <a:prstGeom prst="line">
              <a:avLst/>
            </a:prstGeom>
            <a:noFill/>
            <a:ln w="6350" cap="flat" cmpd="sng" algn="ctr">
              <a:solidFill>
                <a:sysClr val="windowText" lastClr="000000"/>
              </a:solidFill>
              <a:prstDash val="sysDash"/>
              <a:miter lim="800000"/>
            </a:ln>
            <a:effectLst/>
          </p:spPr>
        </p:cxnSp>
        <p:sp>
          <p:nvSpPr>
            <p:cNvPr id="25" name="Oval 24">
              <a:extLst>
                <a:ext uri="{FF2B5EF4-FFF2-40B4-BE49-F238E27FC236}">
                  <a16:creationId xmlns:a16="http://schemas.microsoft.com/office/drawing/2014/main" id="{A006E0DF-F177-7412-3AA6-DD239171F07C}"/>
                </a:ext>
              </a:extLst>
            </p:cNvPr>
            <p:cNvSpPr/>
            <p:nvPr/>
          </p:nvSpPr>
          <p:spPr>
            <a:xfrm>
              <a:off x="5516892" y="3143615"/>
              <a:ext cx="59938" cy="63179"/>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6" name="Oval 25">
              <a:extLst>
                <a:ext uri="{FF2B5EF4-FFF2-40B4-BE49-F238E27FC236}">
                  <a16:creationId xmlns:a16="http://schemas.microsoft.com/office/drawing/2014/main" id="{F35EA703-0409-F539-DB0D-84283AB5F437}"/>
                </a:ext>
              </a:extLst>
            </p:cNvPr>
            <p:cNvSpPr/>
            <p:nvPr/>
          </p:nvSpPr>
          <p:spPr>
            <a:xfrm>
              <a:off x="7112227" y="2420818"/>
              <a:ext cx="59938" cy="63179"/>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7" name="Oval 26">
              <a:extLst>
                <a:ext uri="{FF2B5EF4-FFF2-40B4-BE49-F238E27FC236}">
                  <a16:creationId xmlns:a16="http://schemas.microsoft.com/office/drawing/2014/main" id="{738B42A6-2877-4390-0C16-572BC1B39DF3}"/>
                </a:ext>
              </a:extLst>
            </p:cNvPr>
            <p:cNvSpPr/>
            <p:nvPr/>
          </p:nvSpPr>
          <p:spPr>
            <a:xfrm>
              <a:off x="7382213" y="3902980"/>
              <a:ext cx="59938" cy="63179"/>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cxnSp>
          <p:nvCxnSpPr>
            <p:cNvPr id="28" name="Straight Connector 27">
              <a:extLst>
                <a:ext uri="{FF2B5EF4-FFF2-40B4-BE49-F238E27FC236}">
                  <a16:creationId xmlns:a16="http://schemas.microsoft.com/office/drawing/2014/main" id="{0D671914-2E79-5E60-26C0-08D9EBB6DEA5}"/>
                </a:ext>
              </a:extLst>
            </p:cNvPr>
            <p:cNvCxnSpPr/>
            <p:nvPr/>
          </p:nvCxnSpPr>
          <p:spPr>
            <a:xfrm>
              <a:off x="4975597" y="2452533"/>
              <a:ext cx="3356507" cy="0"/>
            </a:xfrm>
            <a:prstGeom prst="line">
              <a:avLst/>
            </a:prstGeom>
            <a:noFill/>
            <a:ln w="12700" cap="flat" cmpd="sng" algn="ctr">
              <a:solidFill>
                <a:sysClr val="windowText" lastClr="000000"/>
              </a:solidFill>
              <a:prstDash val="solid"/>
              <a:miter lim="800000"/>
            </a:ln>
            <a:effectLst/>
          </p:spPr>
        </p:cxnSp>
        <p:cxnSp>
          <p:nvCxnSpPr>
            <p:cNvPr id="29" name="Straight Connector 28">
              <a:extLst>
                <a:ext uri="{FF2B5EF4-FFF2-40B4-BE49-F238E27FC236}">
                  <a16:creationId xmlns:a16="http://schemas.microsoft.com/office/drawing/2014/main" id="{F393B9D9-C05C-AC06-63F2-C0436DD466EF}"/>
                </a:ext>
              </a:extLst>
            </p:cNvPr>
            <p:cNvCxnSpPr/>
            <p:nvPr/>
          </p:nvCxnSpPr>
          <p:spPr>
            <a:xfrm>
              <a:off x="4975597" y="3928908"/>
              <a:ext cx="3356507" cy="0"/>
            </a:xfrm>
            <a:prstGeom prst="line">
              <a:avLst/>
            </a:prstGeom>
            <a:noFill/>
            <a:ln w="12700" cap="flat" cmpd="sng" algn="ctr">
              <a:solidFill>
                <a:sysClr val="windowText" lastClr="000000"/>
              </a:solidFill>
              <a:prstDash val="solid"/>
              <a:miter lim="800000"/>
            </a:ln>
            <a:effectLst/>
          </p:spPr>
        </p:cxnSp>
        <p:pic>
          <p:nvPicPr>
            <p:cNvPr id="30" name="Picture 29">
              <a:extLst>
                <a:ext uri="{FF2B5EF4-FFF2-40B4-BE49-F238E27FC236}">
                  <a16:creationId xmlns:a16="http://schemas.microsoft.com/office/drawing/2014/main" id="{C0174634-C62E-02AE-D97D-D70F516439B8}"/>
                </a:ext>
              </a:extLst>
            </p:cNvPr>
            <p:cNvPicPr>
              <a:picLocks noChangeAspect="1"/>
            </p:cNvPicPr>
            <p:nvPr/>
          </p:nvPicPr>
          <p:blipFill rotWithShape="1">
            <a:blip r:embed="rId4">
              <a:duotone>
                <a:prstClr val="black"/>
                <a:srgbClr val="4472C4">
                  <a:tint val="45000"/>
                  <a:satMod val="400000"/>
                </a:srgbClr>
              </a:duotone>
            </a:blip>
            <a:srcRect l="5532" r="9983"/>
            <a:stretch/>
          </p:blipFill>
          <p:spPr>
            <a:xfrm>
              <a:off x="5547271" y="3045089"/>
              <a:ext cx="1890040" cy="894460"/>
            </a:xfrm>
            <a:prstGeom prst="rect">
              <a:avLst/>
            </a:prstGeom>
          </p:spPr>
        </p:pic>
        <p:pic>
          <p:nvPicPr>
            <p:cNvPr id="31" name="Picture 30">
              <a:extLst>
                <a:ext uri="{FF2B5EF4-FFF2-40B4-BE49-F238E27FC236}">
                  <a16:creationId xmlns:a16="http://schemas.microsoft.com/office/drawing/2014/main" id="{F6483ECF-9E4B-7B53-1E8C-FB2FF5A206F0}"/>
                </a:ext>
              </a:extLst>
            </p:cNvPr>
            <p:cNvPicPr>
              <a:picLocks noChangeAspect="1"/>
            </p:cNvPicPr>
            <p:nvPr/>
          </p:nvPicPr>
          <p:blipFill rotWithShape="1">
            <a:blip r:embed="rId5">
              <a:duotone>
                <a:prstClr val="black"/>
                <a:srgbClr val="981F92">
                  <a:tint val="45000"/>
                  <a:satMod val="400000"/>
                </a:srgbClr>
              </a:duotone>
              <a:extLst>
                <a:ext uri="{BEBA8EAE-BF5A-486C-A8C5-ECC9F3942E4B}">
                  <a14:imgProps xmlns:a14="http://schemas.microsoft.com/office/drawing/2010/main">
                    <a14:imgLayer r:embed="rId6">
                      <a14:imgEffect>
                        <a14:colorTemperature colorTemp="5300"/>
                      </a14:imgEffect>
                      <a14:imgEffect>
                        <a14:saturation sat="33000"/>
                      </a14:imgEffect>
                      <a14:imgEffect>
                        <a14:brightnessContrast bright="20000"/>
                      </a14:imgEffect>
                    </a14:imgLayer>
                  </a14:imgProps>
                </a:ext>
              </a:extLst>
            </a:blip>
            <a:srcRect t="23428"/>
            <a:stretch/>
          </p:blipFill>
          <p:spPr>
            <a:xfrm>
              <a:off x="5547271" y="2450735"/>
              <a:ext cx="1713374" cy="743591"/>
            </a:xfrm>
            <a:prstGeom prst="rect">
              <a:avLst/>
            </a:prstGeom>
          </p:spPr>
        </p:pic>
        <p:pic>
          <p:nvPicPr>
            <p:cNvPr id="32" name="Picture 31">
              <a:extLst>
                <a:ext uri="{FF2B5EF4-FFF2-40B4-BE49-F238E27FC236}">
                  <a16:creationId xmlns:a16="http://schemas.microsoft.com/office/drawing/2014/main" id="{D742D153-8702-CD95-2A53-D4A3F8F5AB9D}"/>
                </a:ext>
              </a:extLst>
            </p:cNvPr>
            <p:cNvPicPr>
              <a:picLocks noChangeAspect="1"/>
            </p:cNvPicPr>
            <p:nvPr/>
          </p:nvPicPr>
          <p:blipFill rotWithShape="1">
            <a:blip r:embed="rId7">
              <a:duotone>
                <a:prstClr val="black"/>
                <a:srgbClr val="44546A">
                  <a:tint val="45000"/>
                  <a:satMod val="400000"/>
                </a:srgbClr>
              </a:duotone>
            </a:blip>
            <a:srcRect r="36193"/>
            <a:stretch/>
          </p:blipFill>
          <p:spPr>
            <a:xfrm>
              <a:off x="6958340" y="3921142"/>
              <a:ext cx="1246106" cy="659076"/>
            </a:xfrm>
            <a:prstGeom prst="rect">
              <a:avLst/>
            </a:prstGeom>
          </p:spPr>
        </p:pic>
        <p:sp>
          <p:nvSpPr>
            <p:cNvPr id="33" name="TextBox 32">
              <a:extLst>
                <a:ext uri="{FF2B5EF4-FFF2-40B4-BE49-F238E27FC236}">
                  <a16:creationId xmlns:a16="http://schemas.microsoft.com/office/drawing/2014/main" id="{F3C75AB4-60E2-6329-B5BF-18E3B61CD5CC}"/>
                </a:ext>
              </a:extLst>
            </p:cNvPr>
            <p:cNvSpPr txBox="1"/>
            <p:nvPr/>
          </p:nvSpPr>
          <p:spPr>
            <a:xfrm>
              <a:off x="7038071" y="3928906"/>
              <a:ext cx="742351"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Same</a:t>
              </a:r>
            </a:p>
          </p:txBody>
        </p:sp>
        <p:pic>
          <p:nvPicPr>
            <p:cNvPr id="34" name="Picture 33">
              <a:extLst>
                <a:ext uri="{FF2B5EF4-FFF2-40B4-BE49-F238E27FC236}">
                  <a16:creationId xmlns:a16="http://schemas.microsoft.com/office/drawing/2014/main" id="{98692B09-19D0-C84C-548C-A94CF75D2078}"/>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0"/>
                      </a14:imgEffect>
                      <a14:imgEffect>
                        <a14:brightnessContrast bright="20000"/>
                      </a14:imgEffect>
                    </a14:imgLayer>
                  </a14:imgProps>
                </a:ext>
              </a:extLst>
            </a:blip>
            <a:srcRect r="36193"/>
            <a:stretch/>
          </p:blipFill>
          <p:spPr>
            <a:xfrm flipV="1">
              <a:off x="6748242" y="1814294"/>
              <a:ext cx="1246106" cy="659076"/>
            </a:xfrm>
            <a:prstGeom prst="rect">
              <a:avLst/>
            </a:prstGeom>
          </p:spPr>
        </p:pic>
        <p:sp>
          <p:nvSpPr>
            <p:cNvPr id="35" name="TextBox 34">
              <a:extLst>
                <a:ext uri="{FF2B5EF4-FFF2-40B4-BE49-F238E27FC236}">
                  <a16:creationId xmlns:a16="http://schemas.microsoft.com/office/drawing/2014/main" id="{3B40E725-613D-8187-47A8-7A65B09814D1}"/>
                </a:ext>
              </a:extLst>
            </p:cNvPr>
            <p:cNvSpPr txBox="1"/>
            <p:nvPr/>
          </p:nvSpPr>
          <p:spPr>
            <a:xfrm>
              <a:off x="6772492" y="2235680"/>
              <a:ext cx="742351"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1200" dirty="0">
                  <a:solidFill>
                    <a:prstClr val="black"/>
                  </a:solidFill>
                  <a:latin typeface="Source Sans Pro" panose="020B0503030403020204" pitchFamily="34" charset="0"/>
                  <a:ea typeface="+mn-ea"/>
                  <a:cs typeface="+mn-cs"/>
                </a:rPr>
                <a:t>Different</a:t>
              </a:r>
              <a:endParaRPr kumimoji="0" lang="en-GB" sz="10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endParaRPr>
            </a:p>
          </p:txBody>
        </p:sp>
      </p:grpSp>
      <p:sp>
        <p:nvSpPr>
          <p:cNvPr id="36" name="TextBox 35">
            <a:extLst>
              <a:ext uri="{FF2B5EF4-FFF2-40B4-BE49-F238E27FC236}">
                <a16:creationId xmlns:a16="http://schemas.microsoft.com/office/drawing/2014/main" id="{58C442E2-EB81-BD90-DBE7-AD9F8878638E}"/>
              </a:ext>
            </a:extLst>
          </p:cNvPr>
          <p:cNvSpPr txBox="1"/>
          <p:nvPr/>
        </p:nvSpPr>
        <p:spPr>
          <a:xfrm>
            <a:off x="5017478" y="3889025"/>
            <a:ext cx="133551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2000" kern="1200" dirty="0">
                <a:solidFill>
                  <a:srgbClr val="00BBCC"/>
                </a:solidFill>
                <a:latin typeface="Source Sans Pro" panose="020B0503030403020204" pitchFamily="34" charset="0"/>
                <a:ea typeface="+mn-ea"/>
                <a:cs typeface="+mn-cs"/>
              </a:rPr>
              <a:t>Boundary </a:t>
            </a:r>
          </a:p>
          <a:p>
            <a:pPr marL="0" marR="0" lvl="0" indent="0" defTabSz="914400" eaLnBrk="1" fontAlgn="auto" latinLnBrk="0" hangingPunct="1">
              <a:lnSpc>
                <a:spcPct val="100000"/>
              </a:lnSpc>
              <a:spcBef>
                <a:spcPts val="0"/>
              </a:spcBef>
              <a:spcAft>
                <a:spcPts val="0"/>
              </a:spcAft>
              <a:buClrTx/>
              <a:buSzTx/>
              <a:buFontTx/>
              <a:buNone/>
              <a:tabLst/>
              <a:defRPr/>
            </a:pPr>
            <a:r>
              <a:rPr lang="en-GB" sz="2000" kern="1200" dirty="0">
                <a:solidFill>
                  <a:srgbClr val="00BBCC"/>
                </a:solidFill>
                <a:latin typeface="Source Sans Pro" panose="020B0503030403020204" pitchFamily="34" charset="0"/>
                <a:ea typeface="+mn-ea"/>
                <a:cs typeface="+mn-cs"/>
              </a:rPr>
              <a:t>separation</a:t>
            </a:r>
            <a:endParaRPr lang="en-GB" sz="2000" kern="1200" dirty="0">
              <a:solidFill>
                <a:prstClr val="black"/>
              </a:solidFill>
              <a:latin typeface="Source Sans Pro" panose="020B0503030403020204" pitchFamily="34" charset="0"/>
              <a:ea typeface="+mn-ea"/>
              <a:cs typeface="+mn-cs"/>
            </a:endParaRPr>
          </a:p>
        </p:txBody>
      </p:sp>
      <p:sp>
        <p:nvSpPr>
          <p:cNvPr id="37" name="TextBox 36">
            <a:extLst>
              <a:ext uri="{FF2B5EF4-FFF2-40B4-BE49-F238E27FC236}">
                <a16:creationId xmlns:a16="http://schemas.microsoft.com/office/drawing/2014/main" id="{0730EC57-8346-C5BB-BB78-798DA11C210E}"/>
              </a:ext>
            </a:extLst>
          </p:cNvPr>
          <p:cNvSpPr txBox="1"/>
          <p:nvPr/>
        </p:nvSpPr>
        <p:spPr>
          <a:xfrm>
            <a:off x="6120323" y="2763128"/>
            <a:ext cx="1163569"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2000" kern="1200" dirty="0">
                <a:solidFill>
                  <a:srgbClr val="981F92"/>
                </a:solidFill>
                <a:latin typeface="Source Sans Pro" panose="020B0503030403020204" pitchFamily="34" charset="0"/>
                <a:ea typeface="+mn-ea"/>
                <a:cs typeface="+mn-cs"/>
              </a:rPr>
              <a:t>Drift rate</a:t>
            </a:r>
            <a:endParaRPr kumimoji="0" lang="en-GB" sz="2000" b="0" i="0" u="none" strike="noStrike" kern="1200" cap="none" spc="0" normalizeH="0" baseline="0" noProof="0" dirty="0">
              <a:ln>
                <a:noFill/>
              </a:ln>
              <a:solidFill>
                <a:srgbClr val="981F92"/>
              </a:solidFill>
              <a:effectLst/>
              <a:uLnTx/>
              <a:uFillTx/>
              <a:latin typeface="Source Sans Pro" panose="020B0503030403020204" pitchFamily="34" charset="0"/>
              <a:ea typeface="+mn-ea"/>
              <a:cs typeface="+mn-cs"/>
            </a:endParaRPr>
          </a:p>
        </p:txBody>
      </p:sp>
      <p:pic>
        <p:nvPicPr>
          <p:cNvPr id="17" name="Graphic 16" descr="Line arrow: Counter-clockwise curve with solid fill">
            <a:extLst>
              <a:ext uri="{FF2B5EF4-FFF2-40B4-BE49-F238E27FC236}">
                <a16:creationId xmlns:a16="http://schemas.microsoft.com/office/drawing/2014/main" id="{FC198F96-742A-4457-A1EE-EC8B84854C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6116126" flipH="1">
            <a:off x="4363253" y="1577261"/>
            <a:ext cx="1024754" cy="1024754"/>
          </a:xfrm>
          <a:prstGeom prst="rect">
            <a:avLst/>
          </a:prstGeom>
        </p:spPr>
      </p:pic>
      <p:sp>
        <p:nvSpPr>
          <p:cNvPr id="6" name="TextBox 5">
            <a:extLst>
              <a:ext uri="{FF2B5EF4-FFF2-40B4-BE49-F238E27FC236}">
                <a16:creationId xmlns:a16="http://schemas.microsoft.com/office/drawing/2014/main" id="{050DEB3E-8940-8893-2749-4F09E41A74F6}"/>
              </a:ext>
            </a:extLst>
          </p:cNvPr>
          <p:cNvSpPr txBox="1"/>
          <p:nvPr/>
        </p:nvSpPr>
        <p:spPr>
          <a:xfrm>
            <a:off x="4510356" y="4698098"/>
            <a:ext cx="4293168" cy="338554"/>
          </a:xfrm>
          <a:prstGeom prst="rect">
            <a:avLst/>
          </a:prstGeom>
          <a:noFill/>
        </p:spPr>
        <p:txBody>
          <a:bodyPr wrap="square" rtlCol="0">
            <a:spAutoFit/>
          </a:bodyPr>
          <a:lstStyle/>
          <a:p>
            <a:pPr algn="ctr"/>
            <a:r>
              <a:rPr lang="en-GB" sz="1600" b="1" dirty="0">
                <a:latin typeface="Source Sans Pro" panose="020B0503030403020204" pitchFamily="34" charset="0"/>
                <a:ea typeface="Source Sans Pro" panose="020B0503030403020204" pitchFamily="34" charset="0"/>
                <a:cs typeface="Times New Roman" panose="02020603050405020304" pitchFamily="18" charset="0"/>
              </a:rPr>
              <a:t>Fast-DM </a:t>
            </a:r>
            <a:r>
              <a:rPr lang="en-GB" sz="1600" dirty="0">
                <a:latin typeface="Source Sans Pro" panose="020B0503030403020204" pitchFamily="34" charset="0"/>
                <a:ea typeface="Source Sans Pro" panose="020B0503030403020204" pitchFamily="34" charset="0"/>
                <a:cs typeface="Times New Roman" panose="02020603050405020304" pitchFamily="18" charset="0"/>
              </a:rPr>
              <a:t>with a free parameter model in R</a:t>
            </a:r>
            <a:endParaRPr lang="en-GB" sz="1600" dirty="0">
              <a:solidFill>
                <a:schemeClr val="tx2"/>
              </a:solidFill>
              <a:latin typeface="Source Sans Pro" panose="020B0503030403020204" pitchFamily="34" charset="0"/>
              <a:ea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358055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36" grpId="0"/>
      <p:bldP spid="37"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oup of colored circles&#10;&#10;Description automatically generated with medium confidence">
            <a:extLst>
              <a:ext uri="{FF2B5EF4-FFF2-40B4-BE49-F238E27FC236}">
                <a16:creationId xmlns:a16="http://schemas.microsoft.com/office/drawing/2014/main" id="{0EF30344-FAF9-8E1C-DC68-C69B07B289EE}"/>
              </a:ext>
            </a:extLst>
          </p:cNvPr>
          <p:cNvPicPr>
            <a:picLocks noChangeAspect="1"/>
          </p:cNvPicPr>
          <p:nvPr/>
        </p:nvPicPr>
        <p:blipFill>
          <a:blip r:embed="rId4"/>
          <a:stretch>
            <a:fillRect/>
          </a:stretch>
        </p:blipFill>
        <p:spPr>
          <a:xfrm>
            <a:off x="97415" y="807888"/>
            <a:ext cx="4320000" cy="216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lstStyle/>
          <a:p>
            <a:r>
              <a:rPr lang="en-GB" sz="3600" dirty="0"/>
              <a:t>Drift Rates</a:t>
            </a:r>
            <a:endParaRPr lang="en-GB" dirty="0"/>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8" name="TextBox 7">
            <a:extLst>
              <a:ext uri="{FF2B5EF4-FFF2-40B4-BE49-F238E27FC236}">
                <a16:creationId xmlns:a16="http://schemas.microsoft.com/office/drawing/2014/main" id="{5BD1B40C-60BB-7232-3AD3-091B69DACE01}"/>
              </a:ext>
            </a:extLst>
          </p:cNvPr>
          <p:cNvSpPr txBox="1"/>
          <p:nvPr/>
        </p:nvSpPr>
        <p:spPr>
          <a:xfrm>
            <a:off x="596590" y="720756"/>
            <a:ext cx="1260000" cy="523220"/>
          </a:xfrm>
          <a:prstGeom prst="rect">
            <a:avLst/>
          </a:prstGeom>
          <a:noFill/>
        </p:spPr>
        <p:txBody>
          <a:bodyPr wrap="square" rtlCol="0">
            <a:spAutoFit/>
          </a:bodyPr>
          <a:lstStyle/>
          <a:p>
            <a:r>
              <a:rPr lang="en-GB" dirty="0">
                <a:latin typeface="Source Sans Pro" panose="020B0503030403020204" pitchFamily="34" charset="0"/>
              </a:rPr>
              <a:t>M = 2.66</a:t>
            </a:r>
          </a:p>
          <a:p>
            <a:r>
              <a:rPr lang="en-GB" dirty="0">
                <a:latin typeface="Source Sans Pro" panose="020B0503030403020204" pitchFamily="34" charset="0"/>
              </a:rPr>
              <a:t>SD = 0.91</a:t>
            </a:r>
          </a:p>
        </p:txBody>
      </p:sp>
      <p:sp>
        <p:nvSpPr>
          <p:cNvPr id="9" name="TextBox 8">
            <a:extLst>
              <a:ext uri="{FF2B5EF4-FFF2-40B4-BE49-F238E27FC236}">
                <a16:creationId xmlns:a16="http://schemas.microsoft.com/office/drawing/2014/main" id="{09A380D9-DA37-5B65-E44B-0B63E17AA0AF}"/>
              </a:ext>
            </a:extLst>
          </p:cNvPr>
          <p:cNvSpPr txBox="1"/>
          <p:nvPr/>
        </p:nvSpPr>
        <p:spPr>
          <a:xfrm>
            <a:off x="1563995" y="726152"/>
            <a:ext cx="1260000" cy="523220"/>
          </a:xfrm>
          <a:prstGeom prst="rect">
            <a:avLst/>
          </a:prstGeom>
          <a:noFill/>
        </p:spPr>
        <p:txBody>
          <a:bodyPr wrap="square" rtlCol="0">
            <a:spAutoFit/>
          </a:bodyPr>
          <a:lstStyle/>
          <a:p>
            <a:r>
              <a:rPr lang="en-GB" dirty="0">
                <a:latin typeface="Source Sans Pro" panose="020B0503030403020204" pitchFamily="34" charset="0"/>
              </a:rPr>
              <a:t>M = 2.69</a:t>
            </a:r>
          </a:p>
          <a:p>
            <a:r>
              <a:rPr lang="en-GB" dirty="0">
                <a:latin typeface="Source Sans Pro" panose="020B0503030403020204" pitchFamily="34" charset="0"/>
              </a:rPr>
              <a:t>SD = 0.63</a:t>
            </a:r>
          </a:p>
        </p:txBody>
      </p:sp>
      <p:sp>
        <p:nvSpPr>
          <p:cNvPr id="10" name="TextBox 9">
            <a:extLst>
              <a:ext uri="{FF2B5EF4-FFF2-40B4-BE49-F238E27FC236}">
                <a16:creationId xmlns:a16="http://schemas.microsoft.com/office/drawing/2014/main" id="{103AFC54-5AD4-560D-352A-254C705B04E0}"/>
              </a:ext>
            </a:extLst>
          </p:cNvPr>
          <p:cNvSpPr txBox="1"/>
          <p:nvPr/>
        </p:nvSpPr>
        <p:spPr>
          <a:xfrm>
            <a:off x="2531401" y="726152"/>
            <a:ext cx="1260000" cy="523220"/>
          </a:xfrm>
          <a:prstGeom prst="rect">
            <a:avLst/>
          </a:prstGeom>
          <a:noFill/>
        </p:spPr>
        <p:txBody>
          <a:bodyPr wrap="square" rtlCol="0">
            <a:spAutoFit/>
          </a:bodyPr>
          <a:lstStyle/>
          <a:p>
            <a:r>
              <a:rPr lang="en-GB" dirty="0">
                <a:latin typeface="Source Sans Pro" panose="020B0503030403020204" pitchFamily="34" charset="0"/>
              </a:rPr>
              <a:t>M = 2.35 </a:t>
            </a:r>
          </a:p>
          <a:p>
            <a:r>
              <a:rPr lang="en-GB" dirty="0">
                <a:latin typeface="Source Sans Pro" panose="020B0503030403020204" pitchFamily="34" charset="0"/>
              </a:rPr>
              <a:t>SD = 0.66</a:t>
            </a:r>
          </a:p>
        </p:txBody>
      </p:sp>
      <p:sp>
        <p:nvSpPr>
          <p:cNvPr id="11" name="TextBox 10">
            <a:extLst>
              <a:ext uri="{FF2B5EF4-FFF2-40B4-BE49-F238E27FC236}">
                <a16:creationId xmlns:a16="http://schemas.microsoft.com/office/drawing/2014/main" id="{A23A5474-63A9-E1C3-196D-6DA1B1D9B05E}"/>
              </a:ext>
            </a:extLst>
          </p:cNvPr>
          <p:cNvSpPr txBox="1"/>
          <p:nvPr/>
        </p:nvSpPr>
        <p:spPr>
          <a:xfrm>
            <a:off x="3441718" y="734112"/>
            <a:ext cx="1260000" cy="523220"/>
          </a:xfrm>
          <a:prstGeom prst="rect">
            <a:avLst/>
          </a:prstGeom>
          <a:noFill/>
        </p:spPr>
        <p:txBody>
          <a:bodyPr wrap="square" rtlCol="0">
            <a:spAutoFit/>
          </a:bodyPr>
          <a:lstStyle/>
          <a:p>
            <a:r>
              <a:rPr lang="en-GB" dirty="0">
                <a:latin typeface="Source Sans Pro" panose="020B0503030403020204" pitchFamily="34" charset="0"/>
              </a:rPr>
              <a:t>M = 2.91</a:t>
            </a:r>
          </a:p>
          <a:p>
            <a:r>
              <a:rPr lang="en-GB" dirty="0">
                <a:latin typeface="Source Sans Pro" panose="020B0503030403020204" pitchFamily="34" charset="0"/>
              </a:rPr>
              <a:t>SD = 1.01</a:t>
            </a:r>
          </a:p>
        </p:txBody>
      </p:sp>
      <p:pic>
        <p:nvPicPr>
          <p:cNvPr id="4" name="Picture 3">
            <a:extLst>
              <a:ext uri="{FF2B5EF4-FFF2-40B4-BE49-F238E27FC236}">
                <a16:creationId xmlns:a16="http://schemas.microsoft.com/office/drawing/2014/main" id="{406619D3-0476-289D-9F62-825F4DE21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734112"/>
            <a:ext cx="4320000" cy="2160000"/>
          </a:xfrm>
          <a:prstGeom prst="rect">
            <a:avLst/>
          </a:prstGeom>
          <a:ln>
            <a:noFill/>
          </a:ln>
        </p:spPr>
      </p:pic>
      <p:pic>
        <p:nvPicPr>
          <p:cNvPr id="5" name="Picture 4">
            <a:extLst>
              <a:ext uri="{FF2B5EF4-FFF2-40B4-BE49-F238E27FC236}">
                <a16:creationId xmlns:a16="http://schemas.microsoft.com/office/drawing/2014/main" id="{03191871-DDC1-9253-8B0A-1FD231AC93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2804812"/>
            <a:ext cx="4320000" cy="2160000"/>
          </a:xfrm>
          <a:prstGeom prst="rect">
            <a:avLst/>
          </a:prstGeom>
          <a:ln>
            <a:noFill/>
          </a:ln>
        </p:spPr>
      </p:pic>
      <p:sp>
        <p:nvSpPr>
          <p:cNvPr id="6" name="TextBox 5">
            <a:extLst>
              <a:ext uri="{FF2B5EF4-FFF2-40B4-BE49-F238E27FC236}">
                <a16:creationId xmlns:a16="http://schemas.microsoft.com/office/drawing/2014/main" id="{843ADDFD-8277-7414-62C6-3C3563552AF6}"/>
              </a:ext>
            </a:extLst>
          </p:cNvPr>
          <p:cNvSpPr txBox="1"/>
          <p:nvPr/>
        </p:nvSpPr>
        <p:spPr>
          <a:xfrm>
            <a:off x="4941457" y="709208"/>
            <a:ext cx="1260000" cy="523220"/>
          </a:xfrm>
          <a:prstGeom prst="rect">
            <a:avLst/>
          </a:prstGeom>
          <a:noFill/>
        </p:spPr>
        <p:txBody>
          <a:bodyPr wrap="square" rtlCol="0">
            <a:spAutoFit/>
          </a:bodyPr>
          <a:lstStyle/>
          <a:p>
            <a:r>
              <a:rPr lang="en-GB" dirty="0">
                <a:latin typeface="Source Sans Pro" panose="020B0503030403020204" pitchFamily="34" charset="0"/>
              </a:rPr>
              <a:t>M = 1.97</a:t>
            </a:r>
          </a:p>
          <a:p>
            <a:r>
              <a:rPr lang="en-GB" dirty="0">
                <a:latin typeface="Source Sans Pro" panose="020B0503030403020204" pitchFamily="34" charset="0"/>
              </a:rPr>
              <a:t>SD = 0.88</a:t>
            </a:r>
          </a:p>
        </p:txBody>
      </p:sp>
      <p:sp>
        <p:nvSpPr>
          <p:cNvPr id="13" name="TextBox 12">
            <a:extLst>
              <a:ext uri="{FF2B5EF4-FFF2-40B4-BE49-F238E27FC236}">
                <a16:creationId xmlns:a16="http://schemas.microsoft.com/office/drawing/2014/main" id="{852C650E-4499-E265-79BC-078568AD684E}"/>
              </a:ext>
            </a:extLst>
          </p:cNvPr>
          <p:cNvSpPr txBox="1"/>
          <p:nvPr/>
        </p:nvSpPr>
        <p:spPr>
          <a:xfrm>
            <a:off x="5908862" y="714604"/>
            <a:ext cx="1260000" cy="523220"/>
          </a:xfrm>
          <a:prstGeom prst="rect">
            <a:avLst/>
          </a:prstGeom>
          <a:noFill/>
        </p:spPr>
        <p:txBody>
          <a:bodyPr wrap="square" rtlCol="0">
            <a:spAutoFit/>
          </a:bodyPr>
          <a:lstStyle/>
          <a:p>
            <a:r>
              <a:rPr lang="en-GB" dirty="0">
                <a:latin typeface="Source Sans Pro" panose="020B0503030403020204" pitchFamily="34" charset="0"/>
              </a:rPr>
              <a:t>M = 2.13</a:t>
            </a:r>
          </a:p>
          <a:p>
            <a:r>
              <a:rPr lang="en-GB" dirty="0">
                <a:latin typeface="Source Sans Pro" panose="020B0503030403020204" pitchFamily="34" charset="0"/>
              </a:rPr>
              <a:t>SD = 0.91</a:t>
            </a:r>
          </a:p>
        </p:txBody>
      </p:sp>
      <p:sp>
        <p:nvSpPr>
          <p:cNvPr id="17" name="TextBox 16">
            <a:extLst>
              <a:ext uri="{FF2B5EF4-FFF2-40B4-BE49-F238E27FC236}">
                <a16:creationId xmlns:a16="http://schemas.microsoft.com/office/drawing/2014/main" id="{8F164ADA-356B-FB5E-E849-DEEAB3AA6967}"/>
              </a:ext>
            </a:extLst>
          </p:cNvPr>
          <p:cNvSpPr txBox="1"/>
          <p:nvPr/>
        </p:nvSpPr>
        <p:spPr>
          <a:xfrm>
            <a:off x="6876268" y="714604"/>
            <a:ext cx="1260000" cy="523220"/>
          </a:xfrm>
          <a:prstGeom prst="rect">
            <a:avLst/>
          </a:prstGeom>
          <a:noFill/>
        </p:spPr>
        <p:txBody>
          <a:bodyPr wrap="square" rtlCol="0">
            <a:spAutoFit/>
          </a:bodyPr>
          <a:lstStyle/>
          <a:p>
            <a:r>
              <a:rPr lang="en-GB" dirty="0">
                <a:latin typeface="Source Sans Pro" panose="020B0503030403020204" pitchFamily="34" charset="0"/>
              </a:rPr>
              <a:t>M = 1.84 </a:t>
            </a:r>
          </a:p>
          <a:p>
            <a:r>
              <a:rPr lang="en-GB" dirty="0">
                <a:latin typeface="Source Sans Pro" panose="020B0503030403020204" pitchFamily="34" charset="0"/>
              </a:rPr>
              <a:t>SD = 0.43</a:t>
            </a:r>
          </a:p>
        </p:txBody>
      </p:sp>
      <p:sp>
        <p:nvSpPr>
          <p:cNvPr id="20" name="TextBox 19">
            <a:extLst>
              <a:ext uri="{FF2B5EF4-FFF2-40B4-BE49-F238E27FC236}">
                <a16:creationId xmlns:a16="http://schemas.microsoft.com/office/drawing/2014/main" id="{BE544E2E-5AB1-4E47-B5DF-AE4D14DAEE1F}"/>
              </a:ext>
            </a:extLst>
          </p:cNvPr>
          <p:cNvSpPr txBox="1"/>
          <p:nvPr/>
        </p:nvSpPr>
        <p:spPr>
          <a:xfrm>
            <a:off x="7786585" y="722564"/>
            <a:ext cx="1260000" cy="523220"/>
          </a:xfrm>
          <a:prstGeom prst="rect">
            <a:avLst/>
          </a:prstGeom>
          <a:noFill/>
        </p:spPr>
        <p:txBody>
          <a:bodyPr wrap="square" rtlCol="0">
            <a:spAutoFit/>
          </a:bodyPr>
          <a:lstStyle/>
          <a:p>
            <a:r>
              <a:rPr lang="en-GB" dirty="0">
                <a:latin typeface="Source Sans Pro" panose="020B0503030403020204" pitchFamily="34" charset="0"/>
              </a:rPr>
              <a:t>M = 2.36</a:t>
            </a:r>
          </a:p>
          <a:p>
            <a:r>
              <a:rPr lang="en-GB" dirty="0">
                <a:latin typeface="Source Sans Pro" panose="020B0503030403020204" pitchFamily="34" charset="0"/>
              </a:rPr>
              <a:t>SD = 1.08</a:t>
            </a:r>
          </a:p>
        </p:txBody>
      </p:sp>
      <p:sp>
        <p:nvSpPr>
          <p:cNvPr id="21" name="TextBox 20">
            <a:extLst>
              <a:ext uri="{FF2B5EF4-FFF2-40B4-BE49-F238E27FC236}">
                <a16:creationId xmlns:a16="http://schemas.microsoft.com/office/drawing/2014/main" id="{F9053B8E-5358-B60C-4AA0-DBDB005BA644}"/>
              </a:ext>
            </a:extLst>
          </p:cNvPr>
          <p:cNvSpPr txBox="1"/>
          <p:nvPr/>
        </p:nvSpPr>
        <p:spPr>
          <a:xfrm>
            <a:off x="4811224" y="2794020"/>
            <a:ext cx="1260000" cy="523220"/>
          </a:xfrm>
          <a:prstGeom prst="rect">
            <a:avLst/>
          </a:prstGeom>
          <a:noFill/>
        </p:spPr>
        <p:txBody>
          <a:bodyPr wrap="square" rtlCol="0">
            <a:spAutoFit/>
          </a:bodyPr>
          <a:lstStyle/>
          <a:p>
            <a:r>
              <a:rPr lang="en-GB" dirty="0">
                <a:latin typeface="Source Sans Pro" panose="020B0503030403020204" pitchFamily="34" charset="0"/>
              </a:rPr>
              <a:t>M = 1.44</a:t>
            </a:r>
          </a:p>
          <a:p>
            <a:r>
              <a:rPr lang="en-GB" dirty="0">
                <a:latin typeface="Source Sans Pro" panose="020B0503030403020204" pitchFamily="34" charset="0"/>
              </a:rPr>
              <a:t>SD = 0.60</a:t>
            </a:r>
          </a:p>
        </p:txBody>
      </p:sp>
      <p:sp>
        <p:nvSpPr>
          <p:cNvPr id="22" name="TextBox 21">
            <a:extLst>
              <a:ext uri="{FF2B5EF4-FFF2-40B4-BE49-F238E27FC236}">
                <a16:creationId xmlns:a16="http://schemas.microsoft.com/office/drawing/2014/main" id="{1808B6B6-A160-3151-7880-76E7560DB741}"/>
              </a:ext>
            </a:extLst>
          </p:cNvPr>
          <p:cNvSpPr txBox="1"/>
          <p:nvPr/>
        </p:nvSpPr>
        <p:spPr>
          <a:xfrm>
            <a:off x="5778629" y="2799416"/>
            <a:ext cx="1260000" cy="523220"/>
          </a:xfrm>
          <a:prstGeom prst="rect">
            <a:avLst/>
          </a:prstGeom>
          <a:noFill/>
        </p:spPr>
        <p:txBody>
          <a:bodyPr wrap="square" rtlCol="0">
            <a:spAutoFit/>
          </a:bodyPr>
          <a:lstStyle/>
          <a:p>
            <a:r>
              <a:rPr lang="en-GB" dirty="0">
                <a:latin typeface="Source Sans Pro" panose="020B0503030403020204" pitchFamily="34" charset="0"/>
              </a:rPr>
              <a:t>M = 1.58</a:t>
            </a:r>
          </a:p>
          <a:p>
            <a:r>
              <a:rPr lang="en-GB" dirty="0">
                <a:latin typeface="Source Sans Pro" panose="020B0503030403020204" pitchFamily="34" charset="0"/>
              </a:rPr>
              <a:t>SD = 0.59</a:t>
            </a:r>
          </a:p>
        </p:txBody>
      </p:sp>
      <p:sp>
        <p:nvSpPr>
          <p:cNvPr id="28" name="TextBox 27">
            <a:extLst>
              <a:ext uri="{FF2B5EF4-FFF2-40B4-BE49-F238E27FC236}">
                <a16:creationId xmlns:a16="http://schemas.microsoft.com/office/drawing/2014/main" id="{D5E5FC17-EE0A-893F-AAFD-751483CCBD81}"/>
              </a:ext>
            </a:extLst>
          </p:cNvPr>
          <p:cNvSpPr txBox="1"/>
          <p:nvPr/>
        </p:nvSpPr>
        <p:spPr>
          <a:xfrm>
            <a:off x="6746035" y="2799416"/>
            <a:ext cx="1260000" cy="523220"/>
          </a:xfrm>
          <a:prstGeom prst="rect">
            <a:avLst/>
          </a:prstGeom>
          <a:noFill/>
        </p:spPr>
        <p:txBody>
          <a:bodyPr wrap="square" rtlCol="0">
            <a:spAutoFit/>
          </a:bodyPr>
          <a:lstStyle/>
          <a:p>
            <a:r>
              <a:rPr lang="en-GB" dirty="0">
                <a:latin typeface="Source Sans Pro" panose="020B0503030403020204" pitchFamily="34" charset="0"/>
              </a:rPr>
              <a:t>M = 1.35 </a:t>
            </a:r>
          </a:p>
          <a:p>
            <a:r>
              <a:rPr lang="en-GB" dirty="0">
                <a:latin typeface="Source Sans Pro" panose="020B0503030403020204" pitchFamily="34" charset="0"/>
              </a:rPr>
              <a:t>SD = 0.33</a:t>
            </a:r>
          </a:p>
        </p:txBody>
      </p:sp>
      <p:sp>
        <p:nvSpPr>
          <p:cNvPr id="29" name="TextBox 28">
            <a:extLst>
              <a:ext uri="{FF2B5EF4-FFF2-40B4-BE49-F238E27FC236}">
                <a16:creationId xmlns:a16="http://schemas.microsoft.com/office/drawing/2014/main" id="{39066ED5-2B03-4238-09A4-4EE9DCC12A00}"/>
              </a:ext>
            </a:extLst>
          </p:cNvPr>
          <p:cNvSpPr txBox="1"/>
          <p:nvPr/>
        </p:nvSpPr>
        <p:spPr>
          <a:xfrm>
            <a:off x="7656352" y="2807376"/>
            <a:ext cx="1260000" cy="523220"/>
          </a:xfrm>
          <a:prstGeom prst="rect">
            <a:avLst/>
          </a:prstGeom>
          <a:noFill/>
        </p:spPr>
        <p:txBody>
          <a:bodyPr wrap="square" rtlCol="0">
            <a:spAutoFit/>
          </a:bodyPr>
          <a:lstStyle/>
          <a:p>
            <a:r>
              <a:rPr lang="en-GB" dirty="0">
                <a:latin typeface="Source Sans Pro" panose="020B0503030403020204" pitchFamily="34" charset="0"/>
              </a:rPr>
              <a:t>M = 1.83</a:t>
            </a:r>
          </a:p>
          <a:p>
            <a:r>
              <a:rPr lang="en-GB" dirty="0">
                <a:latin typeface="Source Sans Pro" panose="020B0503030403020204" pitchFamily="34" charset="0"/>
              </a:rPr>
              <a:t>SD = 0.74</a:t>
            </a:r>
          </a:p>
        </p:txBody>
      </p:sp>
      <p:sp>
        <p:nvSpPr>
          <p:cNvPr id="30" name="TextBox 29">
            <a:extLst>
              <a:ext uri="{FF2B5EF4-FFF2-40B4-BE49-F238E27FC236}">
                <a16:creationId xmlns:a16="http://schemas.microsoft.com/office/drawing/2014/main" id="{90D6AD71-3491-46E1-C7C3-C7FC18F7D0B7}"/>
              </a:ext>
            </a:extLst>
          </p:cNvPr>
          <p:cNvSpPr txBox="1"/>
          <p:nvPr/>
        </p:nvSpPr>
        <p:spPr>
          <a:xfrm>
            <a:off x="97415" y="2992042"/>
            <a:ext cx="4293168" cy="338554"/>
          </a:xfrm>
          <a:prstGeom prst="rect">
            <a:avLst/>
          </a:prstGeom>
          <a:noFill/>
        </p:spPr>
        <p:txBody>
          <a:bodyPr wrap="square" rtlCol="0">
            <a:spAutoFit/>
          </a:bodyPr>
          <a:lstStyle/>
          <a:p>
            <a:pPr algn="ctr"/>
            <a:r>
              <a:rPr lang="en-GB" sz="1600" dirty="0">
                <a:latin typeface="Source Sans Pro" panose="020B0503030403020204" pitchFamily="34" charset="0"/>
                <a:ea typeface="Source Sans Pro" panose="020B0503030403020204" pitchFamily="34" charset="0"/>
                <a:cs typeface="Times New Roman" panose="02020603050405020304" pitchFamily="18" charset="0"/>
              </a:rPr>
              <a:t>Single-trial Drift Rate x Group: BF = 1/3 </a:t>
            </a:r>
          </a:p>
        </p:txBody>
      </p:sp>
      <p:sp>
        <p:nvSpPr>
          <p:cNvPr id="31" name="TextBox 30">
            <a:extLst>
              <a:ext uri="{FF2B5EF4-FFF2-40B4-BE49-F238E27FC236}">
                <a16:creationId xmlns:a16="http://schemas.microsoft.com/office/drawing/2014/main" id="{BB277A1F-90E3-9E37-F8DC-5C3C53F4A93D}"/>
              </a:ext>
            </a:extLst>
          </p:cNvPr>
          <p:cNvSpPr txBox="1"/>
          <p:nvPr/>
        </p:nvSpPr>
        <p:spPr>
          <a:xfrm>
            <a:off x="168326" y="3300037"/>
            <a:ext cx="4293168" cy="584775"/>
          </a:xfrm>
          <a:prstGeom prst="rect">
            <a:avLst/>
          </a:prstGeom>
          <a:noFill/>
        </p:spPr>
        <p:txBody>
          <a:bodyPr wrap="square" rtlCol="0">
            <a:spAutoFit/>
          </a:bodyPr>
          <a:lstStyle/>
          <a:p>
            <a:pPr algn="ctr"/>
            <a:r>
              <a:rPr lang="en-GB" sz="1600" dirty="0">
                <a:latin typeface="Source Sans Pro" panose="020B0503030403020204" pitchFamily="34" charset="0"/>
                <a:ea typeface="Source Sans Pro" panose="020B0503030403020204" pitchFamily="34" charset="0"/>
                <a:cs typeface="Times New Roman" panose="02020603050405020304" pitchFamily="18" charset="0"/>
              </a:rPr>
              <a:t>Repetition-trial Drift Rate x Group: BF = 1/3 </a:t>
            </a:r>
          </a:p>
          <a:p>
            <a:pPr algn="ctr"/>
            <a:r>
              <a:rPr lang="en-GB" sz="1600" dirty="0">
                <a:latin typeface="Source Sans Pro" panose="020B0503030403020204" pitchFamily="34" charset="0"/>
                <a:ea typeface="Source Sans Pro" panose="020B0503030403020204" pitchFamily="34" charset="0"/>
                <a:cs typeface="Times New Roman" panose="02020603050405020304" pitchFamily="18" charset="0"/>
              </a:rPr>
              <a:t>Switch-trial Drift Rate x Group: </a:t>
            </a:r>
            <a:r>
              <a:rPr lang="en-GB" sz="1600" b="1" dirty="0">
                <a:solidFill>
                  <a:schemeClr val="tx2"/>
                </a:solidFill>
                <a:latin typeface="Source Sans Pro" panose="020B0503030403020204" pitchFamily="34" charset="0"/>
                <a:ea typeface="Source Sans Pro" panose="020B0503030403020204" pitchFamily="34" charset="0"/>
                <a:cs typeface="Times New Roman" panose="02020603050405020304" pitchFamily="18" charset="0"/>
              </a:rPr>
              <a:t>BF = 3.7</a:t>
            </a:r>
            <a:endParaRPr lang="en-GB" sz="1600" dirty="0">
              <a:solidFill>
                <a:schemeClr val="tx2"/>
              </a:solidFill>
              <a:latin typeface="Source Sans Pro" panose="020B0503030403020204" pitchFamily="34" charset="0"/>
              <a:ea typeface="Source Sans Pro" panose="020B0503030403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14955062"/>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7" grpId="0"/>
      <p:bldP spid="20" grpId="0"/>
      <p:bldP spid="21" grpId="0"/>
      <p:bldP spid="22" grpId="0"/>
      <p:bldP spid="28" grpId="0"/>
      <p:bldP spid="29"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FC106DF-E7C9-581F-2E8D-D116A16F7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065" y="2806945"/>
            <a:ext cx="4320000" cy="2160000"/>
          </a:xfrm>
          <a:prstGeom prst="rect">
            <a:avLst/>
          </a:prstGeom>
        </p:spPr>
      </p:pic>
      <p:pic>
        <p:nvPicPr>
          <p:cNvPr id="13" name="Picture 12">
            <a:extLst>
              <a:ext uri="{FF2B5EF4-FFF2-40B4-BE49-F238E27FC236}">
                <a16:creationId xmlns:a16="http://schemas.microsoft.com/office/drawing/2014/main" id="{B0ADEEB2-A5EB-6D7A-E56F-E03639FA5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1410" y="748821"/>
            <a:ext cx="4320000" cy="2160000"/>
          </a:xfrm>
          <a:prstGeom prst="rect">
            <a:avLst/>
          </a:prstGeom>
        </p:spPr>
      </p:pic>
      <p:pic>
        <p:nvPicPr>
          <p:cNvPr id="6" name="Picture 5">
            <a:extLst>
              <a:ext uri="{FF2B5EF4-FFF2-40B4-BE49-F238E27FC236}">
                <a16:creationId xmlns:a16="http://schemas.microsoft.com/office/drawing/2014/main" id="{7D5AD5B9-A460-A994-4441-F64E70AC2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3" y="729170"/>
            <a:ext cx="4320000" cy="216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lstStyle/>
          <a:p>
            <a:r>
              <a:rPr lang="en-GB" sz="3600" dirty="0"/>
              <a:t>Boundary Separation</a:t>
            </a:r>
            <a:endParaRPr lang="en-GB" dirty="0"/>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8" name="TextBox 7">
            <a:extLst>
              <a:ext uri="{FF2B5EF4-FFF2-40B4-BE49-F238E27FC236}">
                <a16:creationId xmlns:a16="http://schemas.microsoft.com/office/drawing/2014/main" id="{5BD1B40C-60BB-7232-3AD3-091B69DACE01}"/>
              </a:ext>
            </a:extLst>
          </p:cNvPr>
          <p:cNvSpPr txBox="1"/>
          <p:nvPr/>
        </p:nvSpPr>
        <p:spPr>
          <a:xfrm>
            <a:off x="699330" y="720756"/>
            <a:ext cx="1260000" cy="523220"/>
          </a:xfrm>
          <a:prstGeom prst="rect">
            <a:avLst/>
          </a:prstGeom>
          <a:noFill/>
        </p:spPr>
        <p:txBody>
          <a:bodyPr wrap="square" rtlCol="0">
            <a:spAutoFit/>
          </a:bodyPr>
          <a:lstStyle/>
          <a:p>
            <a:r>
              <a:rPr lang="en-GB" dirty="0">
                <a:latin typeface="Source Sans Pro" panose="020B0503030403020204" pitchFamily="34" charset="0"/>
              </a:rPr>
              <a:t>M = 1.75</a:t>
            </a:r>
          </a:p>
          <a:p>
            <a:r>
              <a:rPr lang="en-GB" dirty="0">
                <a:latin typeface="Source Sans Pro" panose="020B0503030403020204" pitchFamily="34" charset="0"/>
              </a:rPr>
              <a:t>SD = 0.56</a:t>
            </a:r>
          </a:p>
        </p:txBody>
      </p:sp>
      <p:sp>
        <p:nvSpPr>
          <p:cNvPr id="9" name="TextBox 8">
            <a:extLst>
              <a:ext uri="{FF2B5EF4-FFF2-40B4-BE49-F238E27FC236}">
                <a16:creationId xmlns:a16="http://schemas.microsoft.com/office/drawing/2014/main" id="{09A380D9-DA37-5B65-E44B-0B63E17AA0AF}"/>
              </a:ext>
            </a:extLst>
          </p:cNvPr>
          <p:cNvSpPr txBox="1"/>
          <p:nvPr/>
        </p:nvSpPr>
        <p:spPr>
          <a:xfrm>
            <a:off x="1666735" y="726152"/>
            <a:ext cx="1260000" cy="523220"/>
          </a:xfrm>
          <a:prstGeom prst="rect">
            <a:avLst/>
          </a:prstGeom>
          <a:noFill/>
        </p:spPr>
        <p:txBody>
          <a:bodyPr wrap="square" rtlCol="0">
            <a:spAutoFit/>
          </a:bodyPr>
          <a:lstStyle/>
          <a:p>
            <a:r>
              <a:rPr lang="en-GB" dirty="0">
                <a:latin typeface="Source Sans Pro" panose="020B0503030403020204" pitchFamily="34" charset="0"/>
              </a:rPr>
              <a:t>M = 1.48</a:t>
            </a:r>
          </a:p>
          <a:p>
            <a:r>
              <a:rPr lang="en-GB" dirty="0">
                <a:latin typeface="Source Sans Pro" panose="020B0503030403020204" pitchFamily="34" charset="0"/>
              </a:rPr>
              <a:t>SD = 0.33</a:t>
            </a:r>
          </a:p>
        </p:txBody>
      </p:sp>
      <p:sp>
        <p:nvSpPr>
          <p:cNvPr id="10" name="TextBox 9">
            <a:extLst>
              <a:ext uri="{FF2B5EF4-FFF2-40B4-BE49-F238E27FC236}">
                <a16:creationId xmlns:a16="http://schemas.microsoft.com/office/drawing/2014/main" id="{103AFC54-5AD4-560D-352A-254C705B04E0}"/>
              </a:ext>
            </a:extLst>
          </p:cNvPr>
          <p:cNvSpPr txBox="1"/>
          <p:nvPr/>
        </p:nvSpPr>
        <p:spPr>
          <a:xfrm>
            <a:off x="2634141" y="726152"/>
            <a:ext cx="1260000" cy="523220"/>
          </a:xfrm>
          <a:prstGeom prst="rect">
            <a:avLst/>
          </a:prstGeom>
          <a:noFill/>
        </p:spPr>
        <p:txBody>
          <a:bodyPr wrap="square" rtlCol="0">
            <a:spAutoFit/>
          </a:bodyPr>
          <a:lstStyle/>
          <a:p>
            <a:r>
              <a:rPr lang="en-GB" dirty="0">
                <a:latin typeface="Source Sans Pro" panose="020B0503030403020204" pitchFamily="34" charset="0"/>
              </a:rPr>
              <a:t>M = 1.65 </a:t>
            </a:r>
          </a:p>
          <a:p>
            <a:r>
              <a:rPr lang="en-GB" dirty="0">
                <a:latin typeface="Source Sans Pro" panose="020B0503030403020204" pitchFamily="34" charset="0"/>
              </a:rPr>
              <a:t>SD = 0.45</a:t>
            </a:r>
          </a:p>
        </p:txBody>
      </p:sp>
      <p:sp>
        <p:nvSpPr>
          <p:cNvPr id="11" name="TextBox 10">
            <a:extLst>
              <a:ext uri="{FF2B5EF4-FFF2-40B4-BE49-F238E27FC236}">
                <a16:creationId xmlns:a16="http://schemas.microsoft.com/office/drawing/2014/main" id="{A23A5474-63A9-E1C3-196D-6DA1B1D9B05E}"/>
              </a:ext>
            </a:extLst>
          </p:cNvPr>
          <p:cNvSpPr txBox="1"/>
          <p:nvPr/>
        </p:nvSpPr>
        <p:spPr>
          <a:xfrm>
            <a:off x="3544458" y="734112"/>
            <a:ext cx="1260000" cy="523220"/>
          </a:xfrm>
          <a:prstGeom prst="rect">
            <a:avLst/>
          </a:prstGeom>
          <a:noFill/>
        </p:spPr>
        <p:txBody>
          <a:bodyPr wrap="square" rtlCol="0">
            <a:spAutoFit/>
          </a:bodyPr>
          <a:lstStyle/>
          <a:p>
            <a:r>
              <a:rPr lang="en-GB" dirty="0">
                <a:latin typeface="Source Sans Pro" panose="020B0503030403020204" pitchFamily="34" charset="0"/>
              </a:rPr>
              <a:t>M = 1.80</a:t>
            </a:r>
          </a:p>
          <a:p>
            <a:r>
              <a:rPr lang="en-GB" dirty="0">
                <a:latin typeface="Source Sans Pro" panose="020B0503030403020204" pitchFamily="34" charset="0"/>
              </a:rPr>
              <a:t>SD = 1.19</a:t>
            </a:r>
          </a:p>
        </p:txBody>
      </p:sp>
      <p:sp>
        <p:nvSpPr>
          <p:cNvPr id="12" name="TextBox 11">
            <a:extLst>
              <a:ext uri="{FF2B5EF4-FFF2-40B4-BE49-F238E27FC236}">
                <a16:creationId xmlns:a16="http://schemas.microsoft.com/office/drawing/2014/main" id="{6A841032-F509-42BF-C295-B07BF8B577EF}"/>
              </a:ext>
            </a:extLst>
          </p:cNvPr>
          <p:cNvSpPr txBox="1"/>
          <p:nvPr/>
        </p:nvSpPr>
        <p:spPr>
          <a:xfrm>
            <a:off x="5070585" y="718066"/>
            <a:ext cx="1260000" cy="523220"/>
          </a:xfrm>
          <a:prstGeom prst="rect">
            <a:avLst/>
          </a:prstGeom>
          <a:noFill/>
        </p:spPr>
        <p:txBody>
          <a:bodyPr wrap="square" rtlCol="0">
            <a:spAutoFit/>
          </a:bodyPr>
          <a:lstStyle/>
          <a:p>
            <a:r>
              <a:rPr lang="en-GB" dirty="0">
                <a:latin typeface="Source Sans Pro" panose="020B0503030403020204" pitchFamily="34" charset="0"/>
              </a:rPr>
              <a:t>M = 2.53</a:t>
            </a:r>
          </a:p>
          <a:p>
            <a:r>
              <a:rPr lang="en-GB" dirty="0">
                <a:latin typeface="Source Sans Pro" panose="020B0503030403020204" pitchFamily="34" charset="0"/>
              </a:rPr>
              <a:t>SD = 1.39</a:t>
            </a:r>
          </a:p>
        </p:txBody>
      </p:sp>
      <p:sp>
        <p:nvSpPr>
          <p:cNvPr id="14" name="TextBox 13">
            <a:extLst>
              <a:ext uri="{FF2B5EF4-FFF2-40B4-BE49-F238E27FC236}">
                <a16:creationId xmlns:a16="http://schemas.microsoft.com/office/drawing/2014/main" id="{763F76D8-B127-26FA-7CED-493065F7E096}"/>
              </a:ext>
            </a:extLst>
          </p:cNvPr>
          <p:cNvSpPr txBox="1"/>
          <p:nvPr/>
        </p:nvSpPr>
        <p:spPr>
          <a:xfrm>
            <a:off x="6037990" y="723462"/>
            <a:ext cx="1260000" cy="523220"/>
          </a:xfrm>
          <a:prstGeom prst="rect">
            <a:avLst/>
          </a:prstGeom>
          <a:noFill/>
        </p:spPr>
        <p:txBody>
          <a:bodyPr wrap="square" rtlCol="0">
            <a:spAutoFit/>
          </a:bodyPr>
          <a:lstStyle/>
          <a:p>
            <a:r>
              <a:rPr lang="en-GB" dirty="0">
                <a:latin typeface="Source Sans Pro" panose="020B0503030403020204" pitchFamily="34" charset="0"/>
              </a:rPr>
              <a:t>M = 2.27 </a:t>
            </a:r>
          </a:p>
          <a:p>
            <a:r>
              <a:rPr lang="en-GB" dirty="0">
                <a:latin typeface="Source Sans Pro" panose="020B0503030403020204" pitchFamily="34" charset="0"/>
              </a:rPr>
              <a:t>SD = 1.27</a:t>
            </a:r>
          </a:p>
        </p:txBody>
      </p:sp>
      <p:sp>
        <p:nvSpPr>
          <p:cNvPr id="16" name="TextBox 15">
            <a:extLst>
              <a:ext uri="{FF2B5EF4-FFF2-40B4-BE49-F238E27FC236}">
                <a16:creationId xmlns:a16="http://schemas.microsoft.com/office/drawing/2014/main" id="{8E0A11F1-89E1-F60B-88A9-D8C562290EBF}"/>
              </a:ext>
            </a:extLst>
          </p:cNvPr>
          <p:cNvSpPr txBox="1"/>
          <p:nvPr/>
        </p:nvSpPr>
        <p:spPr>
          <a:xfrm>
            <a:off x="7005396" y="723462"/>
            <a:ext cx="1260000" cy="523220"/>
          </a:xfrm>
          <a:prstGeom prst="rect">
            <a:avLst/>
          </a:prstGeom>
          <a:noFill/>
        </p:spPr>
        <p:txBody>
          <a:bodyPr wrap="square" rtlCol="0">
            <a:spAutoFit/>
          </a:bodyPr>
          <a:lstStyle/>
          <a:p>
            <a:r>
              <a:rPr lang="en-GB" dirty="0">
                <a:latin typeface="Source Sans Pro" panose="020B0503030403020204" pitchFamily="34" charset="0"/>
              </a:rPr>
              <a:t>M = 2.29</a:t>
            </a:r>
          </a:p>
          <a:p>
            <a:r>
              <a:rPr lang="en-GB" dirty="0">
                <a:latin typeface="Source Sans Pro" panose="020B0503030403020204" pitchFamily="34" charset="0"/>
              </a:rPr>
              <a:t>SD = 0.81</a:t>
            </a:r>
          </a:p>
        </p:txBody>
      </p:sp>
      <p:sp>
        <p:nvSpPr>
          <p:cNvPr id="18" name="TextBox 17">
            <a:extLst>
              <a:ext uri="{FF2B5EF4-FFF2-40B4-BE49-F238E27FC236}">
                <a16:creationId xmlns:a16="http://schemas.microsoft.com/office/drawing/2014/main" id="{E14CEDB7-7F71-D2E4-2A9B-B31995385762}"/>
              </a:ext>
            </a:extLst>
          </p:cNvPr>
          <p:cNvSpPr txBox="1"/>
          <p:nvPr/>
        </p:nvSpPr>
        <p:spPr>
          <a:xfrm>
            <a:off x="7752755" y="731422"/>
            <a:ext cx="1260000" cy="523220"/>
          </a:xfrm>
          <a:prstGeom prst="rect">
            <a:avLst/>
          </a:prstGeom>
          <a:noFill/>
        </p:spPr>
        <p:txBody>
          <a:bodyPr wrap="square" rtlCol="0">
            <a:spAutoFit/>
          </a:bodyPr>
          <a:lstStyle/>
          <a:p>
            <a:r>
              <a:rPr lang="en-GB" dirty="0">
                <a:latin typeface="Source Sans Pro" panose="020B0503030403020204" pitchFamily="34" charset="0"/>
              </a:rPr>
              <a:t>M = 2.74</a:t>
            </a:r>
          </a:p>
          <a:p>
            <a:r>
              <a:rPr lang="en-GB" dirty="0">
                <a:latin typeface="Source Sans Pro" panose="020B0503030403020204" pitchFamily="34" charset="0"/>
              </a:rPr>
              <a:t>SD = 1.83</a:t>
            </a:r>
          </a:p>
        </p:txBody>
      </p:sp>
      <p:sp>
        <p:nvSpPr>
          <p:cNvPr id="23" name="TextBox 22">
            <a:extLst>
              <a:ext uri="{FF2B5EF4-FFF2-40B4-BE49-F238E27FC236}">
                <a16:creationId xmlns:a16="http://schemas.microsoft.com/office/drawing/2014/main" id="{D44971F0-7BA7-EF1F-4965-485AEDF0760F}"/>
              </a:ext>
            </a:extLst>
          </p:cNvPr>
          <p:cNvSpPr txBox="1"/>
          <p:nvPr/>
        </p:nvSpPr>
        <p:spPr>
          <a:xfrm>
            <a:off x="4930088" y="2813419"/>
            <a:ext cx="1260000" cy="523220"/>
          </a:xfrm>
          <a:prstGeom prst="rect">
            <a:avLst/>
          </a:prstGeom>
          <a:noFill/>
        </p:spPr>
        <p:txBody>
          <a:bodyPr wrap="square" rtlCol="0">
            <a:spAutoFit/>
          </a:bodyPr>
          <a:lstStyle/>
          <a:p>
            <a:r>
              <a:rPr lang="en-GB" dirty="0">
                <a:latin typeface="Source Sans Pro" panose="020B0503030403020204" pitchFamily="34" charset="0"/>
              </a:rPr>
              <a:t>M = 2.32</a:t>
            </a:r>
          </a:p>
          <a:p>
            <a:r>
              <a:rPr lang="en-GB" dirty="0">
                <a:latin typeface="Source Sans Pro" panose="020B0503030403020204" pitchFamily="34" charset="0"/>
              </a:rPr>
              <a:t>SD = 1.22</a:t>
            </a:r>
          </a:p>
        </p:txBody>
      </p:sp>
      <p:sp>
        <p:nvSpPr>
          <p:cNvPr id="24" name="TextBox 23">
            <a:extLst>
              <a:ext uri="{FF2B5EF4-FFF2-40B4-BE49-F238E27FC236}">
                <a16:creationId xmlns:a16="http://schemas.microsoft.com/office/drawing/2014/main" id="{D0A4F053-F15D-10F4-C1C1-075EC0FC7DA9}"/>
              </a:ext>
            </a:extLst>
          </p:cNvPr>
          <p:cNvSpPr txBox="1"/>
          <p:nvPr/>
        </p:nvSpPr>
        <p:spPr>
          <a:xfrm>
            <a:off x="5897493" y="2840081"/>
            <a:ext cx="1260000" cy="523220"/>
          </a:xfrm>
          <a:prstGeom prst="rect">
            <a:avLst/>
          </a:prstGeom>
          <a:noFill/>
        </p:spPr>
        <p:txBody>
          <a:bodyPr wrap="square" rtlCol="0">
            <a:spAutoFit/>
          </a:bodyPr>
          <a:lstStyle/>
          <a:p>
            <a:r>
              <a:rPr lang="en-GB" dirty="0">
                <a:latin typeface="Source Sans Pro" panose="020B0503030403020204" pitchFamily="34" charset="0"/>
              </a:rPr>
              <a:t>M = 2.04</a:t>
            </a:r>
          </a:p>
          <a:p>
            <a:r>
              <a:rPr lang="en-GB" dirty="0">
                <a:latin typeface="Source Sans Pro" panose="020B0503030403020204" pitchFamily="34" charset="0"/>
              </a:rPr>
              <a:t>SD = 1.01</a:t>
            </a:r>
          </a:p>
        </p:txBody>
      </p:sp>
      <p:sp>
        <p:nvSpPr>
          <p:cNvPr id="25" name="TextBox 24">
            <a:extLst>
              <a:ext uri="{FF2B5EF4-FFF2-40B4-BE49-F238E27FC236}">
                <a16:creationId xmlns:a16="http://schemas.microsoft.com/office/drawing/2014/main" id="{B63D72E8-39D8-B21C-97C5-C6830C0761AF}"/>
              </a:ext>
            </a:extLst>
          </p:cNvPr>
          <p:cNvSpPr txBox="1"/>
          <p:nvPr/>
        </p:nvSpPr>
        <p:spPr>
          <a:xfrm>
            <a:off x="6864899" y="2840081"/>
            <a:ext cx="1260000" cy="523220"/>
          </a:xfrm>
          <a:prstGeom prst="rect">
            <a:avLst/>
          </a:prstGeom>
          <a:noFill/>
        </p:spPr>
        <p:txBody>
          <a:bodyPr wrap="square" rtlCol="0">
            <a:spAutoFit/>
          </a:bodyPr>
          <a:lstStyle/>
          <a:p>
            <a:r>
              <a:rPr lang="en-GB" dirty="0">
                <a:latin typeface="Source Sans Pro" panose="020B0503030403020204" pitchFamily="34" charset="0"/>
              </a:rPr>
              <a:t>M = 2.11</a:t>
            </a:r>
          </a:p>
          <a:p>
            <a:r>
              <a:rPr lang="en-GB" dirty="0">
                <a:latin typeface="Source Sans Pro" panose="020B0503030403020204" pitchFamily="34" charset="0"/>
              </a:rPr>
              <a:t>SD = 0.53</a:t>
            </a:r>
          </a:p>
        </p:txBody>
      </p:sp>
      <p:sp>
        <p:nvSpPr>
          <p:cNvPr id="26" name="TextBox 25">
            <a:extLst>
              <a:ext uri="{FF2B5EF4-FFF2-40B4-BE49-F238E27FC236}">
                <a16:creationId xmlns:a16="http://schemas.microsoft.com/office/drawing/2014/main" id="{64F3FB89-A8E5-3A4D-B5CD-4FE356CCE32F}"/>
              </a:ext>
            </a:extLst>
          </p:cNvPr>
          <p:cNvSpPr txBox="1"/>
          <p:nvPr/>
        </p:nvSpPr>
        <p:spPr>
          <a:xfrm>
            <a:off x="7775216" y="2848041"/>
            <a:ext cx="1260000" cy="523220"/>
          </a:xfrm>
          <a:prstGeom prst="rect">
            <a:avLst/>
          </a:prstGeom>
          <a:noFill/>
        </p:spPr>
        <p:txBody>
          <a:bodyPr wrap="square" rtlCol="0">
            <a:spAutoFit/>
          </a:bodyPr>
          <a:lstStyle/>
          <a:p>
            <a:r>
              <a:rPr lang="en-GB" dirty="0">
                <a:latin typeface="Source Sans Pro" panose="020B0503030403020204" pitchFamily="34" charset="0"/>
              </a:rPr>
              <a:t>M = 2.40</a:t>
            </a:r>
          </a:p>
          <a:p>
            <a:r>
              <a:rPr lang="en-GB" dirty="0">
                <a:latin typeface="Source Sans Pro" panose="020B0503030403020204" pitchFamily="34" charset="0"/>
              </a:rPr>
              <a:t>SD = 1.91</a:t>
            </a:r>
          </a:p>
        </p:txBody>
      </p:sp>
      <p:sp>
        <p:nvSpPr>
          <p:cNvPr id="4" name="TextBox 3">
            <a:extLst>
              <a:ext uri="{FF2B5EF4-FFF2-40B4-BE49-F238E27FC236}">
                <a16:creationId xmlns:a16="http://schemas.microsoft.com/office/drawing/2014/main" id="{E8649B7D-1347-4A4B-9049-8B8DB04E6316}"/>
              </a:ext>
            </a:extLst>
          </p:cNvPr>
          <p:cNvSpPr txBox="1"/>
          <p:nvPr/>
        </p:nvSpPr>
        <p:spPr>
          <a:xfrm>
            <a:off x="-53803" y="3126399"/>
            <a:ext cx="4701076" cy="307777"/>
          </a:xfrm>
          <a:prstGeom prst="rect">
            <a:avLst/>
          </a:prstGeom>
          <a:noFill/>
        </p:spPr>
        <p:txBody>
          <a:bodyPr wrap="square" rtlCol="0">
            <a:spAutoFit/>
          </a:bodyPr>
          <a:lstStyle/>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Single-trial Boundary Separation x Group: </a:t>
            </a:r>
            <a:r>
              <a:rPr lang="en-GB" b="1" kern="1200" dirty="0">
                <a:solidFill>
                  <a:schemeClr val="tx2"/>
                </a:solidFill>
                <a:latin typeface="Source Sans Pro" panose="020B0503030403020204" pitchFamily="34" charset="0"/>
                <a:ea typeface="+mn-ea"/>
                <a:cs typeface="Times New Roman" panose="02020603050405020304" pitchFamily="18" charset="0"/>
              </a:rPr>
              <a:t>BF = 3.7 </a:t>
            </a:r>
          </a:p>
        </p:txBody>
      </p:sp>
      <p:sp>
        <p:nvSpPr>
          <p:cNvPr id="5" name="TextBox 4">
            <a:extLst>
              <a:ext uri="{FF2B5EF4-FFF2-40B4-BE49-F238E27FC236}">
                <a16:creationId xmlns:a16="http://schemas.microsoft.com/office/drawing/2014/main" id="{E9295777-CBBE-BF26-6054-47D3B8E33B68}"/>
              </a:ext>
            </a:extLst>
          </p:cNvPr>
          <p:cNvSpPr txBox="1"/>
          <p:nvPr/>
        </p:nvSpPr>
        <p:spPr>
          <a:xfrm>
            <a:off x="81434" y="3434176"/>
            <a:ext cx="4701076" cy="523220"/>
          </a:xfrm>
          <a:prstGeom prst="rect">
            <a:avLst/>
          </a:prstGeom>
          <a:noFill/>
        </p:spPr>
        <p:txBody>
          <a:bodyPr wrap="square" rtlCol="0">
            <a:spAutoFit/>
          </a:bodyPr>
          <a:lstStyle/>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Repetition-trial Boundary Separation x Group: BF = 1/8 </a:t>
            </a:r>
          </a:p>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Switch-trial Boundary Separation x Group: BF = 1/5</a:t>
            </a:r>
          </a:p>
        </p:txBody>
      </p:sp>
    </p:spTree>
    <p:custDataLst>
      <p:tags r:id="rId1"/>
    </p:custDataLst>
    <p:extLst>
      <p:ext uri="{BB962C8B-B14F-4D97-AF65-F5344CB8AC3E}">
        <p14:creationId xmlns:p14="http://schemas.microsoft.com/office/powerpoint/2010/main" val="538552470"/>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P spid="23" grpId="0"/>
      <p:bldP spid="24"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B28C30-C894-51D9-A004-F9A8CDB05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3969" y="2840081"/>
            <a:ext cx="4320000" cy="2160000"/>
          </a:xfrm>
          <a:prstGeom prst="rect">
            <a:avLst/>
          </a:prstGeom>
        </p:spPr>
      </p:pic>
      <p:pic>
        <p:nvPicPr>
          <p:cNvPr id="5" name="Picture 4">
            <a:extLst>
              <a:ext uri="{FF2B5EF4-FFF2-40B4-BE49-F238E27FC236}">
                <a16:creationId xmlns:a16="http://schemas.microsoft.com/office/drawing/2014/main" id="{081CC5EF-7CE0-798F-59A3-84C0379E59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1448" y="771232"/>
            <a:ext cx="4320000" cy="2160000"/>
          </a:xfrm>
          <a:prstGeom prst="rect">
            <a:avLst/>
          </a:prstGeom>
        </p:spPr>
      </p:pic>
      <p:pic>
        <p:nvPicPr>
          <p:cNvPr id="4" name="Picture 3">
            <a:extLst>
              <a:ext uri="{FF2B5EF4-FFF2-40B4-BE49-F238E27FC236}">
                <a16:creationId xmlns:a16="http://schemas.microsoft.com/office/drawing/2014/main" id="{34BA6B83-6159-90EA-06EA-BBE61A2D4F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00" y="752530"/>
            <a:ext cx="4320000" cy="216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lstStyle/>
          <a:p>
            <a:r>
              <a:rPr lang="en-GB" sz="3600" dirty="0"/>
              <a:t>Non-decision Time</a:t>
            </a:r>
            <a:endParaRPr lang="en-GB" dirty="0"/>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8" name="TextBox 7">
            <a:extLst>
              <a:ext uri="{FF2B5EF4-FFF2-40B4-BE49-F238E27FC236}">
                <a16:creationId xmlns:a16="http://schemas.microsoft.com/office/drawing/2014/main" id="{5BD1B40C-60BB-7232-3AD3-091B69DACE01}"/>
              </a:ext>
            </a:extLst>
          </p:cNvPr>
          <p:cNvSpPr txBox="1"/>
          <p:nvPr/>
        </p:nvSpPr>
        <p:spPr>
          <a:xfrm>
            <a:off x="699330" y="720756"/>
            <a:ext cx="1260000" cy="523220"/>
          </a:xfrm>
          <a:prstGeom prst="rect">
            <a:avLst/>
          </a:prstGeom>
          <a:noFill/>
        </p:spPr>
        <p:txBody>
          <a:bodyPr wrap="square" rtlCol="0">
            <a:spAutoFit/>
          </a:bodyPr>
          <a:lstStyle/>
          <a:p>
            <a:r>
              <a:rPr lang="en-GB" dirty="0">
                <a:latin typeface="Source Sans Pro" panose="020B0503030403020204" pitchFamily="34" charset="0"/>
              </a:rPr>
              <a:t>M = 0.29</a:t>
            </a:r>
          </a:p>
          <a:p>
            <a:r>
              <a:rPr lang="en-GB" dirty="0">
                <a:latin typeface="Source Sans Pro" panose="020B0503030403020204" pitchFamily="34" charset="0"/>
              </a:rPr>
              <a:t>SD = 0.08</a:t>
            </a:r>
          </a:p>
        </p:txBody>
      </p:sp>
      <p:sp>
        <p:nvSpPr>
          <p:cNvPr id="9" name="TextBox 8">
            <a:extLst>
              <a:ext uri="{FF2B5EF4-FFF2-40B4-BE49-F238E27FC236}">
                <a16:creationId xmlns:a16="http://schemas.microsoft.com/office/drawing/2014/main" id="{09A380D9-DA37-5B65-E44B-0B63E17AA0AF}"/>
              </a:ext>
            </a:extLst>
          </p:cNvPr>
          <p:cNvSpPr txBox="1"/>
          <p:nvPr/>
        </p:nvSpPr>
        <p:spPr>
          <a:xfrm>
            <a:off x="1666735" y="726152"/>
            <a:ext cx="1260000" cy="523220"/>
          </a:xfrm>
          <a:prstGeom prst="rect">
            <a:avLst/>
          </a:prstGeom>
          <a:noFill/>
        </p:spPr>
        <p:txBody>
          <a:bodyPr wrap="square" rtlCol="0">
            <a:spAutoFit/>
          </a:bodyPr>
          <a:lstStyle/>
          <a:p>
            <a:r>
              <a:rPr lang="en-GB" dirty="0">
                <a:latin typeface="Source Sans Pro" panose="020B0503030403020204" pitchFamily="34" charset="0"/>
              </a:rPr>
              <a:t>M = 0.28</a:t>
            </a:r>
          </a:p>
          <a:p>
            <a:r>
              <a:rPr lang="en-GB" dirty="0">
                <a:latin typeface="Source Sans Pro" panose="020B0503030403020204" pitchFamily="34" charset="0"/>
              </a:rPr>
              <a:t>SD = 0.07</a:t>
            </a:r>
          </a:p>
        </p:txBody>
      </p:sp>
      <p:sp>
        <p:nvSpPr>
          <p:cNvPr id="10" name="TextBox 9">
            <a:extLst>
              <a:ext uri="{FF2B5EF4-FFF2-40B4-BE49-F238E27FC236}">
                <a16:creationId xmlns:a16="http://schemas.microsoft.com/office/drawing/2014/main" id="{103AFC54-5AD4-560D-352A-254C705B04E0}"/>
              </a:ext>
            </a:extLst>
          </p:cNvPr>
          <p:cNvSpPr txBox="1"/>
          <p:nvPr/>
        </p:nvSpPr>
        <p:spPr>
          <a:xfrm>
            <a:off x="2634141" y="726152"/>
            <a:ext cx="1260000" cy="523220"/>
          </a:xfrm>
          <a:prstGeom prst="rect">
            <a:avLst/>
          </a:prstGeom>
          <a:noFill/>
        </p:spPr>
        <p:txBody>
          <a:bodyPr wrap="square" rtlCol="0">
            <a:spAutoFit/>
          </a:bodyPr>
          <a:lstStyle/>
          <a:p>
            <a:r>
              <a:rPr lang="en-GB" dirty="0">
                <a:latin typeface="Source Sans Pro" panose="020B0503030403020204" pitchFamily="34" charset="0"/>
              </a:rPr>
              <a:t>M = 0.25 </a:t>
            </a:r>
          </a:p>
          <a:p>
            <a:r>
              <a:rPr lang="en-GB" dirty="0">
                <a:latin typeface="Source Sans Pro" panose="020B0503030403020204" pitchFamily="34" charset="0"/>
              </a:rPr>
              <a:t>SD = 0.07</a:t>
            </a:r>
          </a:p>
        </p:txBody>
      </p:sp>
      <p:sp>
        <p:nvSpPr>
          <p:cNvPr id="11" name="TextBox 10">
            <a:extLst>
              <a:ext uri="{FF2B5EF4-FFF2-40B4-BE49-F238E27FC236}">
                <a16:creationId xmlns:a16="http://schemas.microsoft.com/office/drawing/2014/main" id="{A23A5474-63A9-E1C3-196D-6DA1B1D9B05E}"/>
              </a:ext>
            </a:extLst>
          </p:cNvPr>
          <p:cNvSpPr txBox="1"/>
          <p:nvPr/>
        </p:nvSpPr>
        <p:spPr>
          <a:xfrm>
            <a:off x="3544458" y="734112"/>
            <a:ext cx="1260000" cy="523220"/>
          </a:xfrm>
          <a:prstGeom prst="rect">
            <a:avLst/>
          </a:prstGeom>
          <a:noFill/>
        </p:spPr>
        <p:txBody>
          <a:bodyPr wrap="square" rtlCol="0">
            <a:spAutoFit/>
          </a:bodyPr>
          <a:lstStyle/>
          <a:p>
            <a:r>
              <a:rPr lang="en-GB" dirty="0">
                <a:latin typeface="Source Sans Pro" panose="020B0503030403020204" pitchFamily="34" charset="0"/>
              </a:rPr>
              <a:t>M = 0.23</a:t>
            </a:r>
          </a:p>
          <a:p>
            <a:r>
              <a:rPr lang="en-GB" dirty="0">
                <a:latin typeface="Source Sans Pro" panose="020B0503030403020204" pitchFamily="34" charset="0"/>
              </a:rPr>
              <a:t>SD = 0.10</a:t>
            </a:r>
          </a:p>
        </p:txBody>
      </p:sp>
      <p:sp>
        <p:nvSpPr>
          <p:cNvPr id="12" name="TextBox 11">
            <a:extLst>
              <a:ext uri="{FF2B5EF4-FFF2-40B4-BE49-F238E27FC236}">
                <a16:creationId xmlns:a16="http://schemas.microsoft.com/office/drawing/2014/main" id="{6A841032-F509-42BF-C295-B07BF8B577EF}"/>
              </a:ext>
            </a:extLst>
          </p:cNvPr>
          <p:cNvSpPr txBox="1"/>
          <p:nvPr/>
        </p:nvSpPr>
        <p:spPr>
          <a:xfrm>
            <a:off x="5070585" y="718066"/>
            <a:ext cx="1260000" cy="523220"/>
          </a:xfrm>
          <a:prstGeom prst="rect">
            <a:avLst/>
          </a:prstGeom>
          <a:noFill/>
        </p:spPr>
        <p:txBody>
          <a:bodyPr wrap="square" rtlCol="0">
            <a:spAutoFit/>
          </a:bodyPr>
          <a:lstStyle/>
          <a:p>
            <a:r>
              <a:rPr lang="en-GB" dirty="0">
                <a:latin typeface="Source Sans Pro" panose="020B0503030403020204" pitchFamily="34" charset="0"/>
              </a:rPr>
              <a:t>M = 0.42</a:t>
            </a:r>
          </a:p>
          <a:p>
            <a:r>
              <a:rPr lang="en-GB" dirty="0">
                <a:latin typeface="Source Sans Pro" panose="020B0503030403020204" pitchFamily="34" charset="0"/>
              </a:rPr>
              <a:t>SD = 0.17</a:t>
            </a:r>
          </a:p>
        </p:txBody>
      </p:sp>
      <p:sp>
        <p:nvSpPr>
          <p:cNvPr id="14" name="TextBox 13">
            <a:extLst>
              <a:ext uri="{FF2B5EF4-FFF2-40B4-BE49-F238E27FC236}">
                <a16:creationId xmlns:a16="http://schemas.microsoft.com/office/drawing/2014/main" id="{763F76D8-B127-26FA-7CED-493065F7E096}"/>
              </a:ext>
            </a:extLst>
          </p:cNvPr>
          <p:cNvSpPr txBox="1"/>
          <p:nvPr/>
        </p:nvSpPr>
        <p:spPr>
          <a:xfrm>
            <a:off x="6037990" y="723462"/>
            <a:ext cx="1260000" cy="523220"/>
          </a:xfrm>
          <a:prstGeom prst="rect">
            <a:avLst/>
          </a:prstGeom>
          <a:noFill/>
        </p:spPr>
        <p:txBody>
          <a:bodyPr wrap="square" rtlCol="0">
            <a:spAutoFit/>
          </a:bodyPr>
          <a:lstStyle/>
          <a:p>
            <a:r>
              <a:rPr lang="en-GB" dirty="0">
                <a:latin typeface="Source Sans Pro" panose="020B0503030403020204" pitchFamily="34" charset="0"/>
              </a:rPr>
              <a:t>M = 0.44 </a:t>
            </a:r>
          </a:p>
          <a:p>
            <a:r>
              <a:rPr lang="en-GB" dirty="0">
                <a:latin typeface="Source Sans Pro" panose="020B0503030403020204" pitchFamily="34" charset="0"/>
              </a:rPr>
              <a:t>SD = 0.15</a:t>
            </a:r>
          </a:p>
        </p:txBody>
      </p:sp>
      <p:sp>
        <p:nvSpPr>
          <p:cNvPr id="16" name="TextBox 15">
            <a:extLst>
              <a:ext uri="{FF2B5EF4-FFF2-40B4-BE49-F238E27FC236}">
                <a16:creationId xmlns:a16="http://schemas.microsoft.com/office/drawing/2014/main" id="{8E0A11F1-89E1-F60B-88A9-D8C562290EBF}"/>
              </a:ext>
            </a:extLst>
          </p:cNvPr>
          <p:cNvSpPr txBox="1"/>
          <p:nvPr/>
        </p:nvSpPr>
        <p:spPr>
          <a:xfrm>
            <a:off x="7005396" y="723462"/>
            <a:ext cx="1260000" cy="523220"/>
          </a:xfrm>
          <a:prstGeom prst="rect">
            <a:avLst/>
          </a:prstGeom>
          <a:noFill/>
        </p:spPr>
        <p:txBody>
          <a:bodyPr wrap="square" rtlCol="0">
            <a:spAutoFit/>
          </a:bodyPr>
          <a:lstStyle/>
          <a:p>
            <a:r>
              <a:rPr lang="en-GB" dirty="0">
                <a:latin typeface="Source Sans Pro" panose="020B0503030403020204" pitchFamily="34" charset="0"/>
              </a:rPr>
              <a:t>M = 0.39</a:t>
            </a:r>
          </a:p>
          <a:p>
            <a:r>
              <a:rPr lang="en-GB" dirty="0">
                <a:latin typeface="Source Sans Pro" panose="020B0503030403020204" pitchFamily="34" charset="0"/>
              </a:rPr>
              <a:t>SD = 0.16</a:t>
            </a:r>
          </a:p>
        </p:txBody>
      </p:sp>
      <p:sp>
        <p:nvSpPr>
          <p:cNvPr id="18" name="TextBox 17">
            <a:extLst>
              <a:ext uri="{FF2B5EF4-FFF2-40B4-BE49-F238E27FC236}">
                <a16:creationId xmlns:a16="http://schemas.microsoft.com/office/drawing/2014/main" id="{E14CEDB7-7F71-D2E4-2A9B-B31995385762}"/>
              </a:ext>
            </a:extLst>
          </p:cNvPr>
          <p:cNvSpPr txBox="1"/>
          <p:nvPr/>
        </p:nvSpPr>
        <p:spPr>
          <a:xfrm>
            <a:off x="7752755" y="731422"/>
            <a:ext cx="1260000" cy="523220"/>
          </a:xfrm>
          <a:prstGeom prst="rect">
            <a:avLst/>
          </a:prstGeom>
          <a:noFill/>
        </p:spPr>
        <p:txBody>
          <a:bodyPr wrap="square" rtlCol="0">
            <a:spAutoFit/>
          </a:bodyPr>
          <a:lstStyle/>
          <a:p>
            <a:r>
              <a:rPr lang="en-GB" dirty="0">
                <a:latin typeface="Source Sans Pro" panose="020B0503030403020204" pitchFamily="34" charset="0"/>
              </a:rPr>
              <a:t>M = 0.38</a:t>
            </a:r>
          </a:p>
          <a:p>
            <a:r>
              <a:rPr lang="en-GB" dirty="0">
                <a:latin typeface="Source Sans Pro" panose="020B0503030403020204" pitchFamily="34" charset="0"/>
              </a:rPr>
              <a:t>SD = 0.15</a:t>
            </a:r>
          </a:p>
        </p:txBody>
      </p:sp>
      <p:sp>
        <p:nvSpPr>
          <p:cNvPr id="23" name="TextBox 22">
            <a:extLst>
              <a:ext uri="{FF2B5EF4-FFF2-40B4-BE49-F238E27FC236}">
                <a16:creationId xmlns:a16="http://schemas.microsoft.com/office/drawing/2014/main" id="{D44971F0-7BA7-EF1F-4965-485AEDF0760F}"/>
              </a:ext>
            </a:extLst>
          </p:cNvPr>
          <p:cNvSpPr txBox="1"/>
          <p:nvPr/>
        </p:nvSpPr>
        <p:spPr>
          <a:xfrm>
            <a:off x="4878719" y="2864789"/>
            <a:ext cx="1260000" cy="523220"/>
          </a:xfrm>
          <a:prstGeom prst="rect">
            <a:avLst/>
          </a:prstGeom>
          <a:noFill/>
        </p:spPr>
        <p:txBody>
          <a:bodyPr wrap="square" rtlCol="0">
            <a:spAutoFit/>
          </a:bodyPr>
          <a:lstStyle/>
          <a:p>
            <a:r>
              <a:rPr lang="en-GB" dirty="0">
                <a:latin typeface="Source Sans Pro" panose="020B0503030403020204" pitchFamily="34" charset="0"/>
              </a:rPr>
              <a:t>M = 0.51</a:t>
            </a:r>
          </a:p>
          <a:p>
            <a:r>
              <a:rPr lang="en-GB" dirty="0">
                <a:latin typeface="Source Sans Pro" panose="020B0503030403020204" pitchFamily="34" charset="0"/>
              </a:rPr>
              <a:t>SD = 0.18</a:t>
            </a:r>
          </a:p>
        </p:txBody>
      </p:sp>
      <p:sp>
        <p:nvSpPr>
          <p:cNvPr id="24" name="TextBox 23">
            <a:extLst>
              <a:ext uri="{FF2B5EF4-FFF2-40B4-BE49-F238E27FC236}">
                <a16:creationId xmlns:a16="http://schemas.microsoft.com/office/drawing/2014/main" id="{D0A4F053-F15D-10F4-C1C1-075EC0FC7DA9}"/>
              </a:ext>
            </a:extLst>
          </p:cNvPr>
          <p:cNvSpPr txBox="1"/>
          <p:nvPr/>
        </p:nvSpPr>
        <p:spPr>
          <a:xfrm>
            <a:off x="5846124" y="2891451"/>
            <a:ext cx="1260000" cy="523220"/>
          </a:xfrm>
          <a:prstGeom prst="rect">
            <a:avLst/>
          </a:prstGeom>
          <a:noFill/>
        </p:spPr>
        <p:txBody>
          <a:bodyPr wrap="square" rtlCol="0">
            <a:spAutoFit/>
          </a:bodyPr>
          <a:lstStyle/>
          <a:p>
            <a:r>
              <a:rPr lang="en-GB" dirty="0">
                <a:latin typeface="Source Sans Pro" panose="020B0503030403020204" pitchFamily="34" charset="0"/>
              </a:rPr>
              <a:t>M = 0.51</a:t>
            </a:r>
          </a:p>
          <a:p>
            <a:r>
              <a:rPr lang="en-GB" dirty="0">
                <a:latin typeface="Source Sans Pro" panose="020B0503030403020204" pitchFamily="34" charset="0"/>
              </a:rPr>
              <a:t>SD = 0.14</a:t>
            </a:r>
          </a:p>
        </p:txBody>
      </p:sp>
      <p:sp>
        <p:nvSpPr>
          <p:cNvPr id="25" name="TextBox 24">
            <a:extLst>
              <a:ext uri="{FF2B5EF4-FFF2-40B4-BE49-F238E27FC236}">
                <a16:creationId xmlns:a16="http://schemas.microsoft.com/office/drawing/2014/main" id="{B63D72E8-39D8-B21C-97C5-C6830C0761AF}"/>
              </a:ext>
            </a:extLst>
          </p:cNvPr>
          <p:cNvSpPr txBox="1"/>
          <p:nvPr/>
        </p:nvSpPr>
        <p:spPr>
          <a:xfrm>
            <a:off x="6813530" y="2891451"/>
            <a:ext cx="1260000" cy="523220"/>
          </a:xfrm>
          <a:prstGeom prst="rect">
            <a:avLst/>
          </a:prstGeom>
          <a:noFill/>
        </p:spPr>
        <p:txBody>
          <a:bodyPr wrap="square" rtlCol="0">
            <a:spAutoFit/>
          </a:bodyPr>
          <a:lstStyle/>
          <a:p>
            <a:r>
              <a:rPr lang="en-GB" dirty="0">
                <a:latin typeface="Source Sans Pro" panose="020B0503030403020204" pitchFamily="34" charset="0"/>
              </a:rPr>
              <a:t>M = 0.49</a:t>
            </a:r>
          </a:p>
          <a:p>
            <a:r>
              <a:rPr lang="en-GB" dirty="0">
                <a:latin typeface="Source Sans Pro" panose="020B0503030403020204" pitchFamily="34" charset="0"/>
              </a:rPr>
              <a:t>SD = 0.12</a:t>
            </a:r>
          </a:p>
        </p:txBody>
      </p:sp>
      <p:sp>
        <p:nvSpPr>
          <p:cNvPr id="26" name="TextBox 25">
            <a:extLst>
              <a:ext uri="{FF2B5EF4-FFF2-40B4-BE49-F238E27FC236}">
                <a16:creationId xmlns:a16="http://schemas.microsoft.com/office/drawing/2014/main" id="{64F3FB89-A8E5-3A4D-B5CD-4FE356CCE32F}"/>
              </a:ext>
            </a:extLst>
          </p:cNvPr>
          <p:cNvSpPr txBox="1"/>
          <p:nvPr/>
        </p:nvSpPr>
        <p:spPr>
          <a:xfrm>
            <a:off x="7723847" y="2899411"/>
            <a:ext cx="1260000" cy="523220"/>
          </a:xfrm>
          <a:prstGeom prst="rect">
            <a:avLst/>
          </a:prstGeom>
          <a:noFill/>
        </p:spPr>
        <p:txBody>
          <a:bodyPr wrap="square" rtlCol="0">
            <a:spAutoFit/>
          </a:bodyPr>
          <a:lstStyle/>
          <a:p>
            <a:r>
              <a:rPr lang="en-GB" dirty="0">
                <a:latin typeface="Source Sans Pro" panose="020B0503030403020204" pitchFamily="34" charset="0"/>
              </a:rPr>
              <a:t>M = 0.52</a:t>
            </a:r>
          </a:p>
          <a:p>
            <a:r>
              <a:rPr lang="en-GB" dirty="0">
                <a:latin typeface="Source Sans Pro" panose="020B0503030403020204" pitchFamily="34" charset="0"/>
              </a:rPr>
              <a:t>SD = 0.14</a:t>
            </a:r>
          </a:p>
        </p:txBody>
      </p:sp>
      <p:sp>
        <p:nvSpPr>
          <p:cNvPr id="13" name="TextBox 12">
            <a:extLst>
              <a:ext uri="{FF2B5EF4-FFF2-40B4-BE49-F238E27FC236}">
                <a16:creationId xmlns:a16="http://schemas.microsoft.com/office/drawing/2014/main" id="{9ABE84A4-A8F0-C8AC-E744-996F1D249ECC}"/>
              </a:ext>
            </a:extLst>
          </p:cNvPr>
          <p:cNvSpPr txBox="1"/>
          <p:nvPr/>
        </p:nvSpPr>
        <p:spPr>
          <a:xfrm>
            <a:off x="-80624" y="2957830"/>
            <a:ext cx="4804458" cy="307777"/>
          </a:xfrm>
          <a:prstGeom prst="rect">
            <a:avLst/>
          </a:prstGeom>
          <a:noFill/>
        </p:spPr>
        <p:txBody>
          <a:bodyPr wrap="square" rtlCol="0">
            <a:spAutoFit/>
          </a:bodyPr>
          <a:lstStyle/>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Single-trial Non-decision time x Group: </a:t>
            </a:r>
            <a:r>
              <a:rPr lang="en-GB" b="1" kern="1200" dirty="0">
                <a:solidFill>
                  <a:schemeClr val="tx2"/>
                </a:solidFill>
                <a:latin typeface="Source Sans Pro" panose="020B0503030403020204" pitchFamily="34" charset="0"/>
                <a:ea typeface="+mn-ea"/>
                <a:cs typeface="Times New Roman" panose="02020603050405020304" pitchFamily="18" charset="0"/>
              </a:rPr>
              <a:t>BF = 280 </a:t>
            </a:r>
          </a:p>
        </p:txBody>
      </p:sp>
      <p:sp>
        <p:nvSpPr>
          <p:cNvPr id="17" name="TextBox 16">
            <a:extLst>
              <a:ext uri="{FF2B5EF4-FFF2-40B4-BE49-F238E27FC236}">
                <a16:creationId xmlns:a16="http://schemas.microsoft.com/office/drawing/2014/main" id="{1030FDAB-7169-CA6D-ED4B-FAA84601BB5B}"/>
              </a:ext>
            </a:extLst>
          </p:cNvPr>
          <p:cNvSpPr txBox="1"/>
          <p:nvPr/>
        </p:nvSpPr>
        <p:spPr>
          <a:xfrm>
            <a:off x="-62009" y="3310907"/>
            <a:ext cx="4804458" cy="523220"/>
          </a:xfrm>
          <a:prstGeom prst="rect">
            <a:avLst/>
          </a:prstGeom>
          <a:noFill/>
        </p:spPr>
        <p:txBody>
          <a:bodyPr wrap="square" rtlCol="0">
            <a:spAutoFit/>
          </a:bodyPr>
          <a:lstStyle/>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Repetition-trial Non-decision time x Group: BF = 1/5 </a:t>
            </a:r>
          </a:p>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Switch-trial Non-decision time x Group: BF = 1/30</a:t>
            </a:r>
          </a:p>
        </p:txBody>
      </p:sp>
    </p:spTree>
    <p:custDataLst>
      <p:tags r:id="rId1"/>
    </p:custDataLst>
    <p:extLst>
      <p:ext uri="{BB962C8B-B14F-4D97-AF65-F5344CB8AC3E}">
        <p14:creationId xmlns:p14="http://schemas.microsoft.com/office/powerpoint/2010/main" val="3958828703"/>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P spid="23" grpId="0"/>
      <p:bldP spid="24" grpId="0"/>
      <p:bldP spid="25" grpId="0"/>
      <p:bldP spid="2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854BAD1-6C6A-79D2-FDD2-43982AA91D9A}"/>
              </a:ext>
            </a:extLst>
          </p:cNvPr>
          <p:cNvSpPr/>
          <p:nvPr/>
        </p:nvSpPr>
        <p:spPr>
          <a:xfrm>
            <a:off x="5194777" y="908270"/>
            <a:ext cx="2159999" cy="1080000"/>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E72C61C5-58AB-33EE-72FD-CC8146561B4D}"/>
              </a:ext>
            </a:extLst>
          </p:cNvPr>
          <p:cNvSpPr/>
          <p:nvPr/>
        </p:nvSpPr>
        <p:spPr>
          <a:xfrm>
            <a:off x="1769266" y="908270"/>
            <a:ext cx="2160000" cy="1080000"/>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459BA1D-DA12-7B1A-E199-9E00E914AD43}"/>
              </a:ext>
            </a:extLst>
          </p:cNvPr>
          <p:cNvSpPr>
            <a:spLocks noGrp="1"/>
          </p:cNvSpPr>
          <p:nvPr>
            <p:ph type="title"/>
          </p:nvPr>
        </p:nvSpPr>
        <p:spPr/>
        <p:txBody>
          <a:bodyPr/>
          <a:lstStyle/>
          <a:p>
            <a:r>
              <a:rPr lang="en-US" dirty="0"/>
              <a:t>How can we enhance cognition?</a:t>
            </a:r>
          </a:p>
        </p:txBody>
      </p:sp>
      <p:sp>
        <p:nvSpPr>
          <p:cNvPr id="12" name="Slide Number Placeholder 11">
            <a:extLst>
              <a:ext uri="{FF2B5EF4-FFF2-40B4-BE49-F238E27FC236}">
                <a16:creationId xmlns:a16="http://schemas.microsoft.com/office/drawing/2014/main" id="{830B9405-8972-4DC7-1073-D688C15F9D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17" name="Graphic 16" descr="Chess pieces outline">
            <a:extLst>
              <a:ext uri="{FF2B5EF4-FFF2-40B4-BE49-F238E27FC236}">
                <a16:creationId xmlns:a16="http://schemas.microsoft.com/office/drawing/2014/main" id="{FB5A1F41-B0CB-189B-12B1-F3AD5435D7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5295" y="908270"/>
            <a:ext cx="1080000" cy="1080000"/>
          </a:xfrm>
          <a:prstGeom prst="rect">
            <a:avLst/>
          </a:prstGeom>
        </p:spPr>
      </p:pic>
      <p:pic>
        <p:nvPicPr>
          <p:cNvPr id="20" name="Graphic 19" descr="Violin outline">
            <a:extLst>
              <a:ext uri="{FF2B5EF4-FFF2-40B4-BE49-F238E27FC236}">
                <a16:creationId xmlns:a16="http://schemas.microsoft.com/office/drawing/2014/main" id="{9B3C089C-9AA6-524D-0585-EB00A420C7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0310" y="908270"/>
            <a:ext cx="1080000" cy="1080000"/>
          </a:xfrm>
          <a:prstGeom prst="rect">
            <a:avLst/>
          </a:prstGeom>
        </p:spPr>
      </p:pic>
      <p:pic>
        <p:nvPicPr>
          <p:cNvPr id="22" name="Graphic 21" descr="Dumbbell outline">
            <a:extLst>
              <a:ext uri="{FF2B5EF4-FFF2-40B4-BE49-F238E27FC236}">
                <a16:creationId xmlns:a16="http://schemas.microsoft.com/office/drawing/2014/main" id="{38A9176E-9D21-D9A1-B0A7-460CCCF2E2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69266" y="908270"/>
            <a:ext cx="1080000" cy="1080000"/>
          </a:xfrm>
          <a:prstGeom prst="rect">
            <a:avLst/>
          </a:prstGeom>
        </p:spPr>
      </p:pic>
      <p:pic>
        <p:nvPicPr>
          <p:cNvPr id="24" name="Graphic 23" descr="Left Brain outline">
            <a:extLst>
              <a:ext uri="{FF2B5EF4-FFF2-40B4-BE49-F238E27FC236}">
                <a16:creationId xmlns:a16="http://schemas.microsoft.com/office/drawing/2014/main" id="{368CFA9E-C791-8820-AF1C-26EEF75EA3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00737" y="944247"/>
            <a:ext cx="1080000" cy="1080000"/>
          </a:xfrm>
          <a:prstGeom prst="rect">
            <a:avLst/>
          </a:prstGeom>
        </p:spPr>
      </p:pic>
      <p:pic>
        <p:nvPicPr>
          <p:cNvPr id="45" name="Picture 44">
            <a:extLst>
              <a:ext uri="{FF2B5EF4-FFF2-40B4-BE49-F238E27FC236}">
                <a16:creationId xmlns:a16="http://schemas.microsoft.com/office/drawing/2014/main" id="{64AEF1BF-B362-E235-03B7-EA20E1A72BE6}"/>
              </a:ext>
            </a:extLst>
          </p:cNvPr>
          <p:cNvPicPr>
            <a:picLocks noChangeAspect="1"/>
          </p:cNvPicPr>
          <p:nvPr/>
        </p:nvPicPr>
        <p:blipFill>
          <a:blip r:embed="rId12"/>
          <a:stretch>
            <a:fillRect/>
          </a:stretch>
        </p:blipFill>
        <p:spPr>
          <a:xfrm>
            <a:off x="1905284" y="2132396"/>
            <a:ext cx="5144102" cy="2659204"/>
          </a:xfrm>
          <a:prstGeom prst="rect">
            <a:avLst/>
          </a:prstGeom>
        </p:spPr>
      </p:pic>
    </p:spTree>
    <p:custDataLst>
      <p:tags r:id="rId1"/>
    </p:custDataLst>
    <p:extLst>
      <p:ext uri="{BB962C8B-B14F-4D97-AF65-F5344CB8AC3E}">
        <p14:creationId xmlns:p14="http://schemas.microsoft.com/office/powerpoint/2010/main" val="2046486784"/>
      </p:ext>
    </p:extLst>
  </p:cSld>
  <p:clrMapOvr>
    <a:masterClrMapping/>
  </p:clrMapOvr>
  <mc:AlternateContent xmlns:mc="http://schemas.openxmlformats.org/markup-compatibility/2006" xmlns:p14="http://schemas.microsoft.com/office/powerpoint/2010/main">
    <mc:Choice Requires="p14">
      <p:transition spd="slow" p14:dur="2000" advTm="74228"/>
    </mc:Choice>
    <mc:Fallback xmlns="">
      <p:transition spd="slow" advTm="742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1E022-21D2-3027-FEF6-C7FE55B882BF}"/>
              </a:ext>
            </a:extLst>
          </p:cNvPr>
          <p:cNvSpPr>
            <a:spLocks noGrp="1"/>
          </p:cNvSpPr>
          <p:nvPr>
            <p:ph type="title"/>
          </p:nvPr>
        </p:nvSpPr>
        <p:spPr/>
        <p:txBody>
          <a:bodyPr/>
          <a:lstStyle/>
          <a:p>
            <a:r>
              <a:rPr lang="en-GB" dirty="0"/>
              <a:t>Summary</a:t>
            </a:r>
          </a:p>
        </p:txBody>
      </p:sp>
      <p:sp>
        <p:nvSpPr>
          <p:cNvPr id="3" name="Text Placeholder 2">
            <a:extLst>
              <a:ext uri="{FF2B5EF4-FFF2-40B4-BE49-F238E27FC236}">
                <a16:creationId xmlns:a16="http://schemas.microsoft.com/office/drawing/2014/main" id="{B9837C4A-2771-4CFC-2505-FA262205F5AC}"/>
              </a:ext>
            </a:extLst>
          </p:cNvPr>
          <p:cNvSpPr>
            <a:spLocks noGrp="1"/>
          </p:cNvSpPr>
          <p:nvPr>
            <p:ph type="body" sz="quarter" idx="14"/>
          </p:nvPr>
        </p:nvSpPr>
        <p:spPr>
          <a:xfrm>
            <a:off x="118210" y="719476"/>
            <a:ext cx="2880000" cy="4051009"/>
          </a:xfrm>
        </p:spPr>
        <p:txBody>
          <a:bodyPr>
            <a:normAutofit/>
          </a:bodyPr>
          <a:lstStyle/>
          <a:p>
            <a:r>
              <a:rPr lang="en-GB" sz="2000" dirty="0">
                <a:solidFill>
                  <a:schemeClr val="bg2"/>
                </a:solidFill>
              </a:rPr>
              <a:t>CS expertise is a </a:t>
            </a:r>
            <a:r>
              <a:rPr lang="en-GB" sz="2000" b="1" dirty="0">
                <a:solidFill>
                  <a:schemeClr val="bg2"/>
                </a:solidFill>
              </a:rPr>
              <a:t>multi-dimensional </a:t>
            </a:r>
            <a:r>
              <a:rPr lang="en-GB" sz="2000" dirty="0">
                <a:solidFill>
                  <a:schemeClr val="bg2"/>
                </a:solidFill>
              </a:rPr>
              <a:t>construct that a range of measures can capture.</a:t>
            </a:r>
          </a:p>
        </p:txBody>
      </p:sp>
      <p:sp>
        <p:nvSpPr>
          <p:cNvPr id="5" name="Text Placeholder 4">
            <a:extLst>
              <a:ext uri="{FF2B5EF4-FFF2-40B4-BE49-F238E27FC236}">
                <a16:creationId xmlns:a16="http://schemas.microsoft.com/office/drawing/2014/main" id="{0F36729C-E4FC-7C65-A06F-AD00D9F34116}"/>
              </a:ext>
            </a:extLst>
          </p:cNvPr>
          <p:cNvSpPr>
            <a:spLocks noGrp="1"/>
          </p:cNvSpPr>
          <p:nvPr>
            <p:ph type="body" sz="quarter" idx="15"/>
          </p:nvPr>
        </p:nvSpPr>
        <p:spPr>
          <a:xfrm>
            <a:off x="3132000" y="724296"/>
            <a:ext cx="2880000" cy="3920104"/>
          </a:xfrm>
        </p:spPr>
        <p:txBody>
          <a:bodyPr>
            <a:noAutofit/>
          </a:bodyPr>
          <a:lstStyle/>
          <a:p>
            <a:r>
              <a:rPr lang="en-GB" sz="2000" dirty="0">
                <a:solidFill>
                  <a:schemeClr val="bg2"/>
                </a:solidFill>
              </a:rPr>
              <a:t>Highly expert CS players show </a:t>
            </a:r>
            <a:r>
              <a:rPr lang="en-GB" sz="2000" b="1" dirty="0">
                <a:solidFill>
                  <a:schemeClr val="bg2"/>
                </a:solidFill>
              </a:rPr>
              <a:t>advantages in processing speed.</a:t>
            </a:r>
          </a:p>
        </p:txBody>
      </p:sp>
      <p:sp>
        <p:nvSpPr>
          <p:cNvPr id="6" name="Text Placeholder 5">
            <a:extLst>
              <a:ext uri="{FF2B5EF4-FFF2-40B4-BE49-F238E27FC236}">
                <a16:creationId xmlns:a16="http://schemas.microsoft.com/office/drawing/2014/main" id="{64F53A0D-093F-4107-AD7B-989269FA1678}"/>
              </a:ext>
            </a:extLst>
          </p:cNvPr>
          <p:cNvSpPr>
            <a:spLocks noGrp="1"/>
          </p:cNvSpPr>
          <p:nvPr>
            <p:ph type="body" sz="quarter" idx="16"/>
          </p:nvPr>
        </p:nvSpPr>
        <p:spPr>
          <a:xfrm>
            <a:off x="6145790" y="719476"/>
            <a:ext cx="2880000" cy="3920103"/>
          </a:xfrm>
        </p:spPr>
        <p:txBody>
          <a:bodyPr>
            <a:normAutofit/>
          </a:bodyPr>
          <a:lstStyle/>
          <a:p>
            <a:r>
              <a:rPr lang="en-GB" sz="2000" dirty="0">
                <a:solidFill>
                  <a:schemeClr val="bg2"/>
                </a:solidFill>
              </a:rPr>
              <a:t>Drift diffusion modelling demonstrates advantages </a:t>
            </a:r>
            <a:r>
              <a:rPr lang="en-GB" sz="2000" b="1" dirty="0">
                <a:solidFill>
                  <a:schemeClr val="bg2"/>
                </a:solidFill>
              </a:rPr>
              <a:t>non-decision times</a:t>
            </a:r>
            <a:r>
              <a:rPr lang="en-GB" sz="2000" dirty="0">
                <a:solidFill>
                  <a:schemeClr val="bg2"/>
                </a:solidFill>
              </a:rPr>
              <a:t>.</a:t>
            </a:r>
          </a:p>
          <a:p>
            <a:endParaRPr lang="en-GB" sz="2000" dirty="0"/>
          </a:p>
        </p:txBody>
      </p:sp>
      <p:sp>
        <p:nvSpPr>
          <p:cNvPr id="4" name="Slide Number Placeholder 3">
            <a:extLst>
              <a:ext uri="{FF2B5EF4-FFF2-40B4-BE49-F238E27FC236}">
                <a16:creationId xmlns:a16="http://schemas.microsoft.com/office/drawing/2014/main" id="{ED77382A-813F-78C0-8A64-CB46E4EF82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
        <p:nvSpPr>
          <p:cNvPr id="20" name="Text Placeholder 2">
            <a:extLst>
              <a:ext uri="{FF2B5EF4-FFF2-40B4-BE49-F238E27FC236}">
                <a16:creationId xmlns:a16="http://schemas.microsoft.com/office/drawing/2014/main" id="{6416257F-EDBF-87A1-2AA3-7440D0469AB6}"/>
              </a:ext>
            </a:extLst>
          </p:cNvPr>
          <p:cNvSpPr txBox="1">
            <a:spLocks/>
          </p:cNvSpPr>
          <p:nvPr/>
        </p:nvSpPr>
        <p:spPr>
          <a:xfrm>
            <a:off x="122924" y="2201059"/>
            <a:ext cx="2880000" cy="405100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2000" dirty="0">
                <a:solidFill>
                  <a:schemeClr val="tx2"/>
                </a:solidFill>
              </a:rPr>
              <a:t>K means clustering is one method, same in other samples, with other measures?</a:t>
            </a:r>
          </a:p>
        </p:txBody>
      </p:sp>
      <p:sp>
        <p:nvSpPr>
          <p:cNvPr id="21" name="Text Placeholder 2">
            <a:extLst>
              <a:ext uri="{FF2B5EF4-FFF2-40B4-BE49-F238E27FC236}">
                <a16:creationId xmlns:a16="http://schemas.microsoft.com/office/drawing/2014/main" id="{E366EBC3-73DA-CB1C-8984-8FB3D5218CB8}"/>
              </a:ext>
            </a:extLst>
          </p:cNvPr>
          <p:cNvSpPr txBox="1">
            <a:spLocks/>
          </p:cNvSpPr>
          <p:nvPr/>
        </p:nvSpPr>
        <p:spPr>
          <a:xfrm>
            <a:off x="3198895" y="1854227"/>
            <a:ext cx="2880000" cy="405100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2000" dirty="0">
                <a:solidFill>
                  <a:schemeClr val="tx2"/>
                </a:solidFill>
              </a:rPr>
              <a:t>Faster RTs with no impact on accuracy scores</a:t>
            </a:r>
          </a:p>
        </p:txBody>
      </p:sp>
      <p:sp>
        <p:nvSpPr>
          <p:cNvPr id="22" name="Text Placeholder 2">
            <a:extLst>
              <a:ext uri="{FF2B5EF4-FFF2-40B4-BE49-F238E27FC236}">
                <a16:creationId xmlns:a16="http://schemas.microsoft.com/office/drawing/2014/main" id="{5BDE3EFE-748B-1050-BC21-8F3398AC3DCA}"/>
              </a:ext>
            </a:extLst>
          </p:cNvPr>
          <p:cNvSpPr txBox="1">
            <a:spLocks/>
          </p:cNvSpPr>
          <p:nvPr/>
        </p:nvSpPr>
        <p:spPr>
          <a:xfrm>
            <a:off x="6202277" y="2509281"/>
            <a:ext cx="2528065" cy="354769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2000" dirty="0">
                <a:solidFill>
                  <a:schemeClr val="tx2"/>
                </a:solidFill>
              </a:rPr>
              <a:t>Faster in their perception of and response to stimuli. </a:t>
            </a:r>
          </a:p>
        </p:txBody>
      </p:sp>
    </p:spTree>
    <p:custDataLst>
      <p:tags r:id="rId1"/>
    </p:custDataLst>
    <p:extLst>
      <p:ext uri="{BB962C8B-B14F-4D97-AF65-F5344CB8AC3E}">
        <p14:creationId xmlns:p14="http://schemas.microsoft.com/office/powerpoint/2010/main" val="1699203037"/>
      </p:ext>
    </p:extLst>
  </p:cSld>
  <p:clrMapOvr>
    <a:masterClrMapping/>
  </p:clrMapOvr>
  <mc:AlternateContent xmlns:mc="http://schemas.openxmlformats.org/markup-compatibility/2006" xmlns:p14="http://schemas.microsoft.com/office/powerpoint/2010/main">
    <mc:Choice Requires="p14">
      <p:transition spd="slow" p14:dur="2000" advTm="64563"/>
    </mc:Choice>
    <mc:Fallback xmlns="">
      <p:transition spd="slow" advTm="645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438E-C15A-15A0-E841-EAE53233FBDF}"/>
              </a:ext>
            </a:extLst>
          </p:cNvPr>
          <p:cNvSpPr>
            <a:spLocks noGrp="1"/>
          </p:cNvSpPr>
          <p:nvPr>
            <p:ph type="title"/>
          </p:nvPr>
        </p:nvSpPr>
        <p:spPr/>
        <p:txBody>
          <a:bodyPr/>
          <a:lstStyle/>
          <a:p>
            <a:r>
              <a:rPr lang="en-GB" dirty="0"/>
              <a:t>Take Home Message</a:t>
            </a:r>
          </a:p>
        </p:txBody>
      </p:sp>
      <p:sp>
        <p:nvSpPr>
          <p:cNvPr id="3" name="Text Placeholder 2">
            <a:extLst>
              <a:ext uri="{FF2B5EF4-FFF2-40B4-BE49-F238E27FC236}">
                <a16:creationId xmlns:a16="http://schemas.microsoft.com/office/drawing/2014/main" id="{BF60C791-8EC5-365F-0D1C-A479419FF748}"/>
              </a:ext>
            </a:extLst>
          </p:cNvPr>
          <p:cNvSpPr>
            <a:spLocks noGrp="1"/>
          </p:cNvSpPr>
          <p:nvPr>
            <p:ph type="body" sz="quarter" idx="14"/>
          </p:nvPr>
        </p:nvSpPr>
        <p:spPr>
          <a:xfrm>
            <a:off x="128200" y="863600"/>
            <a:ext cx="7101940" cy="4204600"/>
          </a:xfrm>
        </p:spPr>
        <p:txBody>
          <a:bodyPr>
            <a:normAutofit/>
          </a:bodyPr>
          <a:lstStyle/>
          <a:p>
            <a:pPr marL="419100" indent="-342900">
              <a:buFont typeface="Arial" panose="020B0604020202020204" pitchFamily="34" charset="0"/>
              <a:buChar char="•"/>
            </a:pPr>
            <a:r>
              <a:rPr lang="en-GB" dirty="0"/>
              <a:t>Advantages in cognition appear to show </a:t>
            </a:r>
            <a:r>
              <a:rPr lang="en-GB" b="1" dirty="0"/>
              <a:t>transfer</a:t>
            </a:r>
            <a:r>
              <a:rPr lang="en-GB" dirty="0"/>
              <a:t> from a highly complex video game to that of a simple cognitive task – perhaps skills gained in video games are present in </a:t>
            </a:r>
            <a:r>
              <a:rPr lang="en-GB" b="1" dirty="0"/>
              <a:t>everyday life.</a:t>
            </a:r>
          </a:p>
          <a:p>
            <a:pPr marL="419100" indent="-342900">
              <a:buFont typeface="Arial" panose="020B0604020202020204" pitchFamily="34" charset="0"/>
              <a:buChar char="•"/>
            </a:pPr>
            <a:r>
              <a:rPr lang="en-GB" b="1" dirty="0"/>
              <a:t>Include expert players in the development of your research!</a:t>
            </a:r>
          </a:p>
        </p:txBody>
      </p:sp>
      <p:sp>
        <p:nvSpPr>
          <p:cNvPr id="4" name="Slide Number Placeholder 3">
            <a:extLst>
              <a:ext uri="{FF2B5EF4-FFF2-40B4-BE49-F238E27FC236}">
                <a16:creationId xmlns:a16="http://schemas.microsoft.com/office/drawing/2014/main" id="{6056BAE2-9201-D912-E113-92CB73A1E0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grpSp>
        <p:nvGrpSpPr>
          <p:cNvPr id="28" name="Group 27">
            <a:extLst>
              <a:ext uri="{FF2B5EF4-FFF2-40B4-BE49-F238E27FC236}">
                <a16:creationId xmlns:a16="http://schemas.microsoft.com/office/drawing/2014/main" id="{F3F82784-FA02-C7C9-929F-6625B70D9915}"/>
              </a:ext>
            </a:extLst>
          </p:cNvPr>
          <p:cNvGrpSpPr/>
          <p:nvPr/>
        </p:nvGrpSpPr>
        <p:grpSpPr>
          <a:xfrm>
            <a:off x="6536277" y="772528"/>
            <a:ext cx="2709462" cy="1130700"/>
            <a:chOff x="6491881" y="770137"/>
            <a:chExt cx="2628885" cy="1130100"/>
          </a:xfrm>
        </p:grpSpPr>
        <p:pic>
          <p:nvPicPr>
            <p:cNvPr id="3086" name="Picture 14" descr="EndPoint. CS2 (CS:GO) team: Roster, schedule, next match, members, all  players | EGW">
              <a:extLst>
                <a:ext uri="{FF2B5EF4-FFF2-40B4-BE49-F238E27FC236}">
                  <a16:creationId xmlns:a16="http://schemas.microsoft.com/office/drawing/2014/main" id="{3B0C50C7-7FE1-48FD-8F5D-8A69299FD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766" y="770137"/>
              <a:ext cx="1080000" cy="112800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7DC0432E-0F0C-668B-03D0-38FD2AB5D99F}"/>
                </a:ext>
              </a:extLst>
            </p:cNvPr>
            <p:cNvGrpSpPr/>
            <p:nvPr/>
          </p:nvGrpSpPr>
          <p:grpSpPr>
            <a:xfrm>
              <a:off x="6491881" y="772237"/>
              <a:ext cx="2245943" cy="1128000"/>
              <a:chOff x="6491881" y="772237"/>
              <a:chExt cx="2245943" cy="1128000"/>
            </a:xfrm>
          </p:grpSpPr>
          <p:pic>
            <p:nvPicPr>
              <p:cNvPr id="3080" name="Picture 8" descr="GamerLegion. CS2 (CS:GO) team: Roster, schedule, next match, members, all  players | EGW">
                <a:extLst>
                  <a:ext uri="{FF2B5EF4-FFF2-40B4-BE49-F238E27FC236}">
                    <a16:creationId xmlns:a16="http://schemas.microsoft.com/office/drawing/2014/main" id="{D293DFA7-53B4-D834-4DB5-DB9A38BFB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7824" y="772237"/>
                <a:ext cx="1080000" cy="11259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ndPoint. CS2 (CS:GO) team: Roster, schedule, next match, members, all  players | EGW">
                <a:extLst>
                  <a:ext uri="{FF2B5EF4-FFF2-40B4-BE49-F238E27FC236}">
                    <a16:creationId xmlns:a16="http://schemas.microsoft.com/office/drawing/2014/main" id="{FFA9DAD4-FF17-2174-C57F-B0F2A8979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1881" y="772237"/>
                <a:ext cx="1080000" cy="1128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ndPoint. CS2 (CS:GO) team: Roster, schedule, next match, members, all  players | EGW">
                <a:extLst>
                  <a:ext uri="{FF2B5EF4-FFF2-40B4-BE49-F238E27FC236}">
                    <a16:creationId xmlns:a16="http://schemas.microsoft.com/office/drawing/2014/main" id="{7BC51896-CA20-A3F0-2FEE-42729D6A2F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4794" y="772237"/>
                <a:ext cx="1080000" cy="1128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amerLegion. CS2 (CS:GO) team: Roster, schedule, next match, members, all  players | EGW">
                <a:extLst>
                  <a:ext uri="{FF2B5EF4-FFF2-40B4-BE49-F238E27FC236}">
                    <a16:creationId xmlns:a16="http://schemas.microsoft.com/office/drawing/2014/main" id="{7539CD62-3388-8199-B84D-F1E2E28D30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309" y="772237"/>
                <a:ext cx="1080000" cy="1125900"/>
              </a:xfrm>
              <a:prstGeom prst="rect">
                <a:avLst/>
              </a:prstGeom>
              <a:noFill/>
              <a:extLst>
                <a:ext uri="{909E8E84-426E-40DD-AFC4-6F175D3DCCD1}">
                  <a14:hiddenFill xmlns:a14="http://schemas.microsoft.com/office/drawing/2010/main">
                    <a:solidFill>
                      <a:srgbClr val="FFFFFF"/>
                    </a:solidFill>
                  </a14:hiddenFill>
                </a:ext>
              </a:extLst>
            </p:spPr>
          </p:pic>
        </p:grpSp>
      </p:grpSp>
    </p:spTree>
    <p:custDataLst>
      <p:tags r:id="rId1"/>
    </p:custDataLst>
    <p:extLst>
      <p:ext uri="{BB962C8B-B14F-4D97-AF65-F5344CB8AC3E}">
        <p14:creationId xmlns:p14="http://schemas.microsoft.com/office/powerpoint/2010/main" val="1578876016"/>
      </p:ext>
    </p:extLst>
  </p:cSld>
  <p:clrMapOvr>
    <a:masterClrMapping/>
  </p:clrMapOvr>
  <mc:AlternateContent xmlns:mc="http://schemas.openxmlformats.org/markup-compatibility/2006" xmlns:p14="http://schemas.microsoft.com/office/powerpoint/2010/main">
    <mc:Choice Requires="p14">
      <p:transition spd="slow" p14:dur="2000" advTm="84060"/>
    </mc:Choice>
    <mc:Fallback xmlns="">
      <p:transition spd="slow" advTm="840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BC36FF0D-A000-8CD9-C2D2-EBEA20F8844A}"/>
              </a:ext>
            </a:extLst>
          </p:cNvPr>
          <p:cNvSpPr txBox="1">
            <a:spLocks/>
          </p:cNvSpPr>
          <p:nvPr/>
        </p:nvSpPr>
        <p:spPr>
          <a:xfrm>
            <a:off x="3432248" y="1029761"/>
            <a:ext cx="2265915" cy="400202"/>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1600" dirty="0"/>
              <a:t>www.eleanorhyde.com</a:t>
            </a:r>
          </a:p>
        </p:txBody>
      </p:sp>
      <p:sp>
        <p:nvSpPr>
          <p:cNvPr id="2" name="Title 1">
            <a:extLst>
              <a:ext uri="{FF2B5EF4-FFF2-40B4-BE49-F238E27FC236}">
                <a16:creationId xmlns:a16="http://schemas.microsoft.com/office/drawing/2014/main" id="{9DC61547-6F30-4788-9EA0-A4CD4490EF94}"/>
              </a:ext>
            </a:extLst>
          </p:cNvPr>
          <p:cNvSpPr>
            <a:spLocks noGrp="1"/>
          </p:cNvSpPr>
          <p:nvPr>
            <p:ph type="title"/>
          </p:nvPr>
        </p:nvSpPr>
        <p:spPr>
          <a:xfrm>
            <a:off x="540932" y="495642"/>
            <a:ext cx="4664150" cy="2139349"/>
          </a:xfrm>
        </p:spPr>
        <p:txBody>
          <a:bodyPr/>
          <a:lstStyle/>
          <a:p>
            <a:r>
              <a:rPr lang="en-GB" sz="3000" dirty="0"/>
              <a:t>Thanks for listening!</a:t>
            </a:r>
          </a:p>
        </p:txBody>
      </p:sp>
      <p:sp>
        <p:nvSpPr>
          <p:cNvPr id="6" name="Text Placeholder 5">
            <a:extLst>
              <a:ext uri="{FF2B5EF4-FFF2-40B4-BE49-F238E27FC236}">
                <a16:creationId xmlns:a16="http://schemas.microsoft.com/office/drawing/2014/main" id="{57C2C180-93AC-C66A-1955-6E745B510EA2}"/>
              </a:ext>
            </a:extLst>
          </p:cNvPr>
          <p:cNvSpPr>
            <a:spLocks noGrp="1"/>
          </p:cNvSpPr>
          <p:nvPr>
            <p:ph type="body" sz="quarter" idx="14"/>
          </p:nvPr>
        </p:nvSpPr>
        <p:spPr>
          <a:xfrm>
            <a:off x="805993" y="1029423"/>
            <a:ext cx="2473050" cy="400202"/>
          </a:xfrm>
        </p:spPr>
        <p:txBody>
          <a:bodyPr>
            <a:normAutofit fontScale="92500" lnSpcReduction="20000"/>
          </a:bodyPr>
          <a:lstStyle/>
          <a:p>
            <a:r>
              <a:rPr lang="en-GB" sz="1600" dirty="0"/>
              <a:t>erahyde1@sheffield.ac.uk</a:t>
            </a:r>
          </a:p>
        </p:txBody>
      </p:sp>
      <p:pic>
        <p:nvPicPr>
          <p:cNvPr id="8" name="Graphic 7" descr="Email with solid fill">
            <a:extLst>
              <a:ext uri="{FF2B5EF4-FFF2-40B4-BE49-F238E27FC236}">
                <a16:creationId xmlns:a16="http://schemas.microsoft.com/office/drawing/2014/main" id="{24255FE0-FB32-AE5A-CE66-EB3A45B862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795" y="1046835"/>
            <a:ext cx="270000" cy="270000"/>
          </a:xfrm>
          <a:prstGeom prst="rect">
            <a:avLst/>
          </a:prstGeom>
        </p:spPr>
      </p:pic>
      <p:pic>
        <p:nvPicPr>
          <p:cNvPr id="10" name="Graphic 9" descr="Internet with solid fill">
            <a:extLst>
              <a:ext uri="{FF2B5EF4-FFF2-40B4-BE49-F238E27FC236}">
                <a16:creationId xmlns:a16="http://schemas.microsoft.com/office/drawing/2014/main" id="{57701D25-2DB1-386B-1A45-6447F3BF97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36515" y="1057229"/>
            <a:ext cx="324000" cy="324000"/>
          </a:xfrm>
          <a:prstGeom prst="rect">
            <a:avLst/>
          </a:prstGeom>
        </p:spPr>
      </p:pic>
      <p:pic>
        <p:nvPicPr>
          <p:cNvPr id="12" name="Picture Placeholder 17">
            <a:extLst>
              <a:ext uri="{FF2B5EF4-FFF2-40B4-BE49-F238E27FC236}">
                <a16:creationId xmlns:a16="http://schemas.microsoft.com/office/drawing/2014/main" id="{AB0A3AC5-E81F-41AA-9E8D-B33254B565DC}"/>
              </a:ext>
            </a:extLst>
          </p:cNvPr>
          <p:cNvPicPr>
            <a:picLocks noChangeAspect="1"/>
          </p:cNvPicPr>
          <p:nvPr/>
        </p:nvPicPr>
        <p:blipFill>
          <a:blip r:embed="rId6"/>
          <a:srcRect/>
          <a:stretch/>
        </p:blipFill>
        <p:spPr>
          <a:xfrm>
            <a:off x="4637897" y="1445639"/>
            <a:ext cx="1440000" cy="1440000"/>
          </a:xfrm>
          <a:prstGeom prst="ellipse">
            <a:avLst/>
          </a:prstGeom>
        </p:spPr>
      </p:pic>
      <p:pic>
        <p:nvPicPr>
          <p:cNvPr id="13" name="Picture Placeholder 15">
            <a:extLst>
              <a:ext uri="{FF2B5EF4-FFF2-40B4-BE49-F238E27FC236}">
                <a16:creationId xmlns:a16="http://schemas.microsoft.com/office/drawing/2014/main" id="{76EE2AA0-3958-67DB-9D7A-9FDAF714542B}"/>
              </a:ext>
            </a:extLst>
          </p:cNvPr>
          <p:cNvPicPr>
            <a:picLocks noChangeAspect="1"/>
          </p:cNvPicPr>
          <p:nvPr/>
        </p:nvPicPr>
        <p:blipFill>
          <a:blip r:embed="rId7"/>
          <a:srcRect/>
          <a:stretch/>
        </p:blipFill>
        <p:spPr>
          <a:xfrm>
            <a:off x="787795" y="2908515"/>
            <a:ext cx="1440000" cy="1440000"/>
          </a:xfrm>
          <a:prstGeom prst="ellipse">
            <a:avLst/>
          </a:prstGeom>
        </p:spPr>
      </p:pic>
      <p:pic>
        <p:nvPicPr>
          <p:cNvPr id="14" name="Picture Placeholder 13">
            <a:extLst>
              <a:ext uri="{FF2B5EF4-FFF2-40B4-BE49-F238E27FC236}">
                <a16:creationId xmlns:a16="http://schemas.microsoft.com/office/drawing/2014/main" id="{33AD12F7-E095-56C7-664D-296123CC26E5}"/>
              </a:ext>
            </a:extLst>
          </p:cNvPr>
          <p:cNvPicPr>
            <a:picLocks noChangeAspect="1"/>
          </p:cNvPicPr>
          <p:nvPr/>
        </p:nvPicPr>
        <p:blipFill>
          <a:blip r:embed="rId8"/>
          <a:srcRect/>
          <a:stretch/>
        </p:blipFill>
        <p:spPr>
          <a:xfrm>
            <a:off x="787795" y="1447037"/>
            <a:ext cx="1440000" cy="1440000"/>
          </a:xfrm>
          <a:prstGeom prst="ellipse">
            <a:avLst/>
          </a:prstGeom>
        </p:spPr>
      </p:pic>
      <p:pic>
        <p:nvPicPr>
          <p:cNvPr id="15" name="Picture Placeholder 17">
            <a:extLst>
              <a:ext uri="{FF2B5EF4-FFF2-40B4-BE49-F238E27FC236}">
                <a16:creationId xmlns:a16="http://schemas.microsoft.com/office/drawing/2014/main" id="{1830721A-84EC-1FBB-8636-2AC9B302D38A}"/>
              </a:ext>
            </a:extLst>
          </p:cNvPr>
          <p:cNvPicPr>
            <a:picLocks noChangeAspect="1"/>
          </p:cNvPicPr>
          <p:nvPr/>
        </p:nvPicPr>
        <p:blipFill>
          <a:blip r:embed="rId9"/>
          <a:srcRect/>
          <a:stretch/>
        </p:blipFill>
        <p:spPr>
          <a:xfrm>
            <a:off x="4637897" y="2919086"/>
            <a:ext cx="1440000" cy="1440000"/>
          </a:xfrm>
          <a:prstGeom prst="ellipse">
            <a:avLst/>
          </a:prstGeom>
          <a:noFill/>
          <a:ln>
            <a:noFill/>
          </a:ln>
        </p:spPr>
      </p:pic>
      <p:sp>
        <p:nvSpPr>
          <p:cNvPr id="16" name="Text Placeholder 6">
            <a:extLst>
              <a:ext uri="{FF2B5EF4-FFF2-40B4-BE49-F238E27FC236}">
                <a16:creationId xmlns:a16="http://schemas.microsoft.com/office/drawing/2014/main" id="{032B9191-D89D-B550-9AF1-695DDDB3B597}"/>
              </a:ext>
            </a:extLst>
          </p:cNvPr>
          <p:cNvSpPr txBox="1">
            <a:spLocks/>
          </p:cNvSpPr>
          <p:nvPr/>
        </p:nvSpPr>
        <p:spPr>
          <a:xfrm>
            <a:off x="2111793" y="3322843"/>
            <a:ext cx="2314575" cy="5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200" b="1" dirty="0">
                <a:solidFill>
                  <a:schemeClr val="bg2"/>
                </a:solidFill>
                <a:latin typeface="Source Sans Pro" panose="020B0503030403020204" pitchFamily="34" charset="0"/>
              </a:rPr>
              <a:t>Dr Dan Carroll</a:t>
            </a:r>
          </a:p>
          <a:p>
            <a:r>
              <a:rPr lang="en-US" sz="1200" b="1" dirty="0">
                <a:solidFill>
                  <a:schemeClr val="bg2"/>
                </a:solidFill>
                <a:latin typeface="Source Sans Pro" panose="020B0503030403020204" pitchFamily="34" charset="0"/>
              </a:rPr>
              <a:t>The University of Sheffield</a:t>
            </a:r>
          </a:p>
        </p:txBody>
      </p:sp>
      <p:sp>
        <p:nvSpPr>
          <p:cNvPr id="17" name="Text Placeholder 9">
            <a:extLst>
              <a:ext uri="{FF2B5EF4-FFF2-40B4-BE49-F238E27FC236}">
                <a16:creationId xmlns:a16="http://schemas.microsoft.com/office/drawing/2014/main" id="{FDAEC6A2-4AB1-DCB0-7A0D-DBE9B036B42D}"/>
              </a:ext>
            </a:extLst>
          </p:cNvPr>
          <p:cNvSpPr txBox="1">
            <a:spLocks/>
          </p:cNvSpPr>
          <p:nvPr/>
        </p:nvSpPr>
        <p:spPr>
          <a:xfrm>
            <a:off x="6020814" y="1891845"/>
            <a:ext cx="2314575" cy="541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Robert Schmidt</a:t>
            </a:r>
          </a:p>
          <a:p>
            <a:r>
              <a:rPr lang="en-US" sz="1200" b="1" dirty="0">
                <a:solidFill>
                  <a:schemeClr val="bg2"/>
                </a:solidFill>
                <a:latin typeface="Source Sans Pro" panose="020B0503030403020204" pitchFamily="34" charset="0"/>
              </a:rPr>
              <a:t>Ruhr-Universität Bochum</a:t>
            </a:r>
          </a:p>
        </p:txBody>
      </p:sp>
      <p:sp>
        <p:nvSpPr>
          <p:cNvPr id="18" name="Text Placeholder 3">
            <a:extLst>
              <a:ext uri="{FF2B5EF4-FFF2-40B4-BE49-F238E27FC236}">
                <a16:creationId xmlns:a16="http://schemas.microsoft.com/office/drawing/2014/main" id="{27CC879F-F609-29B0-FF3E-7116DED13EF2}"/>
              </a:ext>
            </a:extLst>
          </p:cNvPr>
          <p:cNvSpPr txBox="1">
            <a:spLocks/>
          </p:cNvSpPr>
          <p:nvPr/>
        </p:nvSpPr>
        <p:spPr>
          <a:xfrm>
            <a:off x="2175593" y="1891845"/>
            <a:ext cx="2314575" cy="541800"/>
          </a:xfrm>
          <a:prstGeom prst="rect">
            <a:avLst/>
          </a:prstGeom>
        </p:spPr>
        <p:txBody>
          <a:bodyP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Claudia von Bastian</a:t>
            </a:r>
          </a:p>
          <a:p>
            <a:r>
              <a:rPr lang="en-US" sz="1200" b="1" dirty="0">
                <a:solidFill>
                  <a:schemeClr val="bg2"/>
                </a:solidFill>
                <a:latin typeface="Source Sans Pro" panose="020B0503030403020204" pitchFamily="34" charset="0"/>
              </a:rPr>
              <a:t>The University of Sheffield</a:t>
            </a:r>
          </a:p>
        </p:txBody>
      </p:sp>
      <p:sp>
        <p:nvSpPr>
          <p:cNvPr id="19" name="Text Placeholder 9">
            <a:extLst>
              <a:ext uri="{FF2B5EF4-FFF2-40B4-BE49-F238E27FC236}">
                <a16:creationId xmlns:a16="http://schemas.microsoft.com/office/drawing/2014/main" id="{829508BD-BF62-01F3-968D-8E9DD01C0C8A}"/>
              </a:ext>
            </a:extLst>
          </p:cNvPr>
          <p:cNvSpPr txBox="1">
            <a:spLocks/>
          </p:cNvSpPr>
          <p:nvPr/>
        </p:nvSpPr>
        <p:spPr>
          <a:xfrm>
            <a:off x="5952191" y="3474576"/>
            <a:ext cx="2314575" cy="3318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ctr" rtl="0" eaLnBrk="1" hangingPunct="1">
              <a:lnSpc>
                <a:spcPct val="115000"/>
              </a:lnSpc>
              <a:spcBef>
                <a:spcPts val="0"/>
              </a:spcBef>
              <a:spcAft>
                <a:spcPts val="0"/>
              </a:spcAft>
              <a:buClr>
                <a:schemeClr val="dk2"/>
              </a:buClr>
              <a:buSzPts val="2400"/>
              <a:buFont typeface="Source Sans Pro"/>
              <a:buNone/>
              <a:defRPr sz="2000" b="1" i="0" u="none" strike="noStrike" cap="none">
                <a:solidFill>
                  <a:schemeClr val="dk2"/>
                </a:solidFill>
                <a:latin typeface="Source Sans Pro SemiBold" panose="020B0503030403020204" pitchFamily="34" charset="0"/>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algn="l"/>
            <a:r>
              <a:rPr lang="en-US" sz="1200" dirty="0">
                <a:solidFill>
                  <a:schemeClr val="bg2"/>
                </a:solidFill>
                <a:latin typeface="Source Sans Pro" panose="020B0503030403020204" pitchFamily="34" charset="0"/>
              </a:rPr>
              <a:t>Endpoint</a:t>
            </a:r>
          </a:p>
          <a:p>
            <a:endParaRPr lang="en-US" sz="1200" dirty="0">
              <a:solidFill>
                <a:schemeClr val="bg2"/>
              </a:solidFill>
              <a:latin typeface="Source Sans Pro" panose="020B0503030403020204" pitchFamily="34" charset="0"/>
            </a:endParaRPr>
          </a:p>
        </p:txBody>
      </p:sp>
    </p:spTree>
    <p:extLst>
      <p:ext uri="{BB962C8B-B14F-4D97-AF65-F5344CB8AC3E}">
        <p14:creationId xmlns:p14="http://schemas.microsoft.com/office/powerpoint/2010/main" val="1319993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FAA38E2-402D-1D07-609E-54A8A93AFB55}"/>
              </a:ext>
            </a:extLst>
          </p:cNvPr>
          <p:cNvGraphicFramePr/>
          <p:nvPr>
            <p:extLst>
              <p:ext uri="{D42A27DB-BD31-4B8C-83A1-F6EECF244321}">
                <p14:modId xmlns:p14="http://schemas.microsoft.com/office/powerpoint/2010/main" val="1184863927"/>
              </p:ext>
            </p:extLst>
          </p:nvPr>
        </p:nvGraphicFramePr>
        <p:xfrm>
          <a:off x="128199" y="764284"/>
          <a:ext cx="8888209" cy="341431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60B8796-4405-DD40-8C4D-452DD8D820F8}"/>
              </a:ext>
            </a:extLst>
          </p:cNvPr>
          <p:cNvSpPr txBox="1"/>
          <p:nvPr/>
        </p:nvSpPr>
        <p:spPr>
          <a:xfrm>
            <a:off x="0" y="4294879"/>
            <a:ext cx="9144000" cy="738664"/>
          </a:xfrm>
          <a:prstGeom prst="rect">
            <a:avLst/>
          </a:prstGeom>
          <a:noFill/>
        </p:spPr>
        <p:txBody>
          <a:bodyPr wrap="square" rtlCol="0">
            <a:spAutoFit/>
          </a:bodyPr>
          <a:lstStyle/>
          <a:p>
            <a:pPr algn="ctr" defTabSz="685800">
              <a:buClrTx/>
            </a:pPr>
            <a:r>
              <a:rPr lang="en-GB" kern="1200" dirty="0">
                <a:solidFill>
                  <a:prstClr val="black"/>
                </a:solidFill>
                <a:latin typeface="Source Sans Pro" panose="020B0503030403020204" pitchFamily="34" charset="0"/>
                <a:ea typeface="+mn-ea"/>
                <a:cs typeface="Times New Roman" panose="02020603050405020304" pitchFamily="18" charset="0"/>
              </a:rPr>
              <a:t>Single-trial RT x Group: </a:t>
            </a:r>
            <a:r>
              <a:rPr lang="en-GB" b="1" kern="1200" dirty="0">
                <a:solidFill>
                  <a:schemeClr val="tx2"/>
                </a:solidFill>
                <a:latin typeface="Source Sans Pro" panose="020B0503030403020204" pitchFamily="34" charset="0"/>
                <a:ea typeface="+mn-ea"/>
                <a:cs typeface="Times New Roman" panose="02020603050405020304" pitchFamily="18" charset="0"/>
              </a:rPr>
              <a:t>BF = 508 </a:t>
            </a:r>
          </a:p>
          <a:p>
            <a:pPr algn="ctr" defTabSz="685800">
              <a:buClrTx/>
            </a:pPr>
            <a:r>
              <a:rPr lang="en-GB" kern="1200" dirty="0">
                <a:solidFill>
                  <a:prstClr val="black"/>
                </a:solidFill>
                <a:latin typeface="Source Sans Pro" panose="020B0503030403020204" pitchFamily="34" charset="0"/>
                <a:ea typeface="+mn-ea"/>
                <a:cs typeface="Times New Roman" panose="02020603050405020304" pitchFamily="18" charset="0"/>
              </a:rPr>
              <a:t>Repetition-trial RT x Group: BF = 1/1 </a:t>
            </a:r>
          </a:p>
          <a:p>
            <a:pPr algn="ctr" defTabSz="685800">
              <a:buClrTx/>
            </a:pPr>
            <a:r>
              <a:rPr lang="en-GB" kern="1200" dirty="0">
                <a:solidFill>
                  <a:prstClr val="black"/>
                </a:solidFill>
                <a:latin typeface="Source Sans Pro" panose="020B0503030403020204" pitchFamily="34" charset="0"/>
                <a:ea typeface="+mn-ea"/>
                <a:cs typeface="Times New Roman" panose="02020603050405020304" pitchFamily="18" charset="0"/>
              </a:rPr>
              <a:t>Switch-trial RT x Group: </a:t>
            </a:r>
            <a:r>
              <a:rPr lang="en-GB" b="1" kern="1200" dirty="0">
                <a:solidFill>
                  <a:schemeClr val="tx2"/>
                </a:solidFill>
                <a:latin typeface="Source Sans Pro" panose="020B0503030403020204" pitchFamily="34" charset="0"/>
                <a:ea typeface="+mn-ea"/>
                <a:cs typeface="Times New Roman" panose="02020603050405020304" pitchFamily="18" charset="0"/>
              </a:rPr>
              <a:t>BF = 17</a:t>
            </a:r>
            <a:endParaRPr lang="en-GB" kern="1200" dirty="0">
              <a:solidFill>
                <a:schemeClr val="tx2"/>
              </a:solidFill>
              <a:latin typeface="Source Sans Pro" panose="020B0503030403020204" pitchFamily="34" charset="0"/>
              <a:ea typeface="+mn-ea"/>
              <a:cs typeface="Times New Roman" panose="02020603050405020304" pitchFamily="18" charset="0"/>
            </a:endParaRPr>
          </a:p>
        </p:txBody>
      </p:sp>
      <p:sp>
        <p:nvSpPr>
          <p:cNvPr id="7" name="Title 6">
            <a:extLst>
              <a:ext uri="{FF2B5EF4-FFF2-40B4-BE49-F238E27FC236}">
                <a16:creationId xmlns:a16="http://schemas.microsoft.com/office/drawing/2014/main" id="{A4C086FB-0458-1724-7F1D-72C1677F5096}"/>
              </a:ext>
            </a:extLst>
          </p:cNvPr>
          <p:cNvSpPr>
            <a:spLocks noGrp="1"/>
          </p:cNvSpPr>
          <p:nvPr>
            <p:ph type="title"/>
          </p:nvPr>
        </p:nvSpPr>
        <p:spPr/>
        <p:txBody>
          <a:bodyPr/>
          <a:lstStyle/>
          <a:p>
            <a:r>
              <a:rPr lang="en-GB" dirty="0"/>
              <a:t>Processing Speed</a:t>
            </a:r>
          </a:p>
        </p:txBody>
      </p:sp>
      <p:sp>
        <p:nvSpPr>
          <p:cNvPr id="8" name="TextBox 7">
            <a:extLst>
              <a:ext uri="{FF2B5EF4-FFF2-40B4-BE49-F238E27FC236}">
                <a16:creationId xmlns:a16="http://schemas.microsoft.com/office/drawing/2014/main" id="{9B57DB7E-76ED-BDD6-EDEA-280E1EFFC81C}"/>
              </a:ext>
            </a:extLst>
          </p:cNvPr>
          <p:cNvSpPr txBox="1"/>
          <p:nvPr/>
        </p:nvSpPr>
        <p:spPr>
          <a:xfrm>
            <a:off x="1039395" y="4012725"/>
            <a:ext cx="1440000" cy="307777"/>
          </a:xfrm>
          <a:prstGeom prst="rect">
            <a:avLst/>
          </a:prstGeom>
          <a:noFill/>
        </p:spPr>
        <p:txBody>
          <a:bodyPr wrap="square" rtlCol="0">
            <a:spAutoFit/>
          </a:bodyPr>
          <a:lstStyle/>
          <a:p>
            <a:pPr algn="ctr"/>
            <a:r>
              <a:rPr lang="en-GB" b="1" dirty="0">
                <a:solidFill>
                  <a:srgbClr val="F5BB00"/>
                </a:solidFill>
                <a:latin typeface="Source Sans Pro" panose="020B0503030403020204" pitchFamily="34" charset="0"/>
              </a:rPr>
              <a:t>Casual</a:t>
            </a:r>
            <a:endParaRPr lang="en-GB" b="1" dirty="0">
              <a:solidFill>
                <a:srgbClr val="00FF00"/>
              </a:solidFill>
              <a:latin typeface="Source Sans Pro" panose="020B0503030403020204" pitchFamily="34" charset="0"/>
            </a:endParaRPr>
          </a:p>
        </p:txBody>
      </p:sp>
      <p:sp>
        <p:nvSpPr>
          <p:cNvPr id="9" name="TextBox 8">
            <a:extLst>
              <a:ext uri="{FF2B5EF4-FFF2-40B4-BE49-F238E27FC236}">
                <a16:creationId xmlns:a16="http://schemas.microsoft.com/office/drawing/2014/main" id="{F0E7830D-B3FE-C2E8-8092-EC475E0540D2}"/>
              </a:ext>
            </a:extLst>
          </p:cNvPr>
          <p:cNvSpPr txBox="1"/>
          <p:nvPr/>
        </p:nvSpPr>
        <p:spPr>
          <a:xfrm>
            <a:off x="3025674" y="4008368"/>
            <a:ext cx="1440000" cy="307777"/>
          </a:xfrm>
          <a:prstGeom prst="rect">
            <a:avLst/>
          </a:prstGeom>
          <a:noFill/>
        </p:spPr>
        <p:txBody>
          <a:bodyPr wrap="square" rtlCol="0">
            <a:spAutoFit/>
          </a:bodyPr>
          <a:lstStyle/>
          <a:p>
            <a:pPr algn="ctr"/>
            <a:r>
              <a:rPr lang="en-GB" b="1" dirty="0">
                <a:solidFill>
                  <a:srgbClr val="F038FF"/>
                </a:solidFill>
                <a:latin typeface="Source Sans Pro" panose="020B0503030403020204" pitchFamily="34" charset="0"/>
              </a:rPr>
              <a:t>Experienced</a:t>
            </a:r>
            <a:endParaRPr lang="en-GB" b="1" dirty="0">
              <a:solidFill>
                <a:srgbClr val="00FF00"/>
              </a:solidFill>
              <a:latin typeface="Source Sans Pro" panose="020B0503030403020204" pitchFamily="34" charset="0"/>
            </a:endParaRPr>
          </a:p>
        </p:txBody>
      </p:sp>
      <p:sp>
        <p:nvSpPr>
          <p:cNvPr id="10" name="TextBox 9">
            <a:extLst>
              <a:ext uri="{FF2B5EF4-FFF2-40B4-BE49-F238E27FC236}">
                <a16:creationId xmlns:a16="http://schemas.microsoft.com/office/drawing/2014/main" id="{BB3A19B3-D299-9856-FE00-784E7EE3604D}"/>
              </a:ext>
            </a:extLst>
          </p:cNvPr>
          <p:cNvSpPr txBox="1"/>
          <p:nvPr/>
        </p:nvSpPr>
        <p:spPr>
          <a:xfrm>
            <a:off x="5106408" y="4021958"/>
            <a:ext cx="1440000" cy="307777"/>
          </a:xfrm>
          <a:prstGeom prst="rect">
            <a:avLst/>
          </a:prstGeom>
          <a:noFill/>
        </p:spPr>
        <p:txBody>
          <a:bodyPr wrap="square" rtlCol="0">
            <a:spAutoFit/>
          </a:bodyPr>
          <a:lstStyle/>
          <a:p>
            <a:pPr algn="ctr"/>
            <a:r>
              <a:rPr lang="en-GB" b="1" dirty="0">
                <a:solidFill>
                  <a:srgbClr val="3772FF"/>
                </a:solidFill>
                <a:latin typeface="Source Sans Pro" panose="020B0503030403020204" pitchFamily="34" charset="0"/>
              </a:rPr>
              <a:t>Aspiring</a:t>
            </a:r>
            <a:endParaRPr lang="en-GB" b="1" dirty="0">
              <a:solidFill>
                <a:srgbClr val="00FF00"/>
              </a:solidFill>
              <a:latin typeface="Source Sans Pro" panose="020B0503030403020204" pitchFamily="34" charset="0"/>
            </a:endParaRPr>
          </a:p>
        </p:txBody>
      </p:sp>
      <p:sp>
        <p:nvSpPr>
          <p:cNvPr id="13" name="TextBox 12">
            <a:extLst>
              <a:ext uri="{FF2B5EF4-FFF2-40B4-BE49-F238E27FC236}">
                <a16:creationId xmlns:a16="http://schemas.microsoft.com/office/drawing/2014/main" id="{59392D25-F6FD-FF89-DB33-E4119DFBAA1D}"/>
              </a:ext>
            </a:extLst>
          </p:cNvPr>
          <p:cNvSpPr txBox="1"/>
          <p:nvPr/>
        </p:nvSpPr>
        <p:spPr>
          <a:xfrm>
            <a:off x="6955983" y="4005775"/>
            <a:ext cx="1778442" cy="30777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a:t>
            </a:r>
          </a:p>
        </p:txBody>
      </p:sp>
    </p:spTree>
    <p:extLst>
      <p:ext uri="{BB962C8B-B14F-4D97-AF65-F5344CB8AC3E}">
        <p14:creationId xmlns:p14="http://schemas.microsoft.com/office/powerpoint/2010/main" val="3609316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D2F47C35-1305-86A8-E287-DAD3FA59C59D}"/>
              </a:ext>
            </a:extLst>
          </p:cNvPr>
          <p:cNvGraphicFramePr/>
          <p:nvPr>
            <p:extLst>
              <p:ext uri="{D42A27DB-BD31-4B8C-83A1-F6EECF244321}">
                <p14:modId xmlns:p14="http://schemas.microsoft.com/office/powerpoint/2010/main" val="3068286687"/>
              </p:ext>
            </p:extLst>
          </p:nvPr>
        </p:nvGraphicFramePr>
        <p:xfrm>
          <a:off x="128200" y="603578"/>
          <a:ext cx="8887600" cy="3667442"/>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A4C086FB-0458-1724-7F1D-72C1677F5096}"/>
              </a:ext>
            </a:extLst>
          </p:cNvPr>
          <p:cNvSpPr>
            <a:spLocks noGrp="1"/>
          </p:cNvSpPr>
          <p:nvPr>
            <p:ph type="title"/>
          </p:nvPr>
        </p:nvSpPr>
        <p:spPr/>
        <p:txBody>
          <a:bodyPr/>
          <a:lstStyle/>
          <a:p>
            <a:r>
              <a:rPr lang="en-GB" dirty="0"/>
              <a:t>Accuracy Score</a:t>
            </a:r>
          </a:p>
        </p:txBody>
      </p:sp>
      <p:sp>
        <p:nvSpPr>
          <p:cNvPr id="8" name="TextBox 7">
            <a:extLst>
              <a:ext uri="{FF2B5EF4-FFF2-40B4-BE49-F238E27FC236}">
                <a16:creationId xmlns:a16="http://schemas.microsoft.com/office/drawing/2014/main" id="{9B57DB7E-76ED-BDD6-EDEA-280E1EFFC81C}"/>
              </a:ext>
            </a:extLst>
          </p:cNvPr>
          <p:cNvSpPr txBox="1"/>
          <p:nvPr/>
        </p:nvSpPr>
        <p:spPr>
          <a:xfrm>
            <a:off x="1039395" y="4097787"/>
            <a:ext cx="1440000" cy="307777"/>
          </a:xfrm>
          <a:prstGeom prst="rect">
            <a:avLst/>
          </a:prstGeom>
          <a:noFill/>
        </p:spPr>
        <p:txBody>
          <a:bodyPr wrap="square" rtlCol="0">
            <a:spAutoFit/>
          </a:bodyPr>
          <a:lstStyle/>
          <a:p>
            <a:pPr algn="ctr"/>
            <a:r>
              <a:rPr lang="en-GB" b="1" dirty="0">
                <a:solidFill>
                  <a:srgbClr val="F5BB00"/>
                </a:solidFill>
                <a:latin typeface="Source Sans Pro" panose="020B0503030403020204" pitchFamily="34" charset="0"/>
              </a:rPr>
              <a:t>Casual</a:t>
            </a:r>
            <a:endParaRPr lang="en-GB" b="1" dirty="0">
              <a:solidFill>
                <a:srgbClr val="00FF00"/>
              </a:solidFill>
              <a:latin typeface="Source Sans Pro" panose="020B0503030403020204" pitchFamily="34" charset="0"/>
            </a:endParaRPr>
          </a:p>
        </p:txBody>
      </p:sp>
      <p:sp>
        <p:nvSpPr>
          <p:cNvPr id="9" name="TextBox 8">
            <a:extLst>
              <a:ext uri="{FF2B5EF4-FFF2-40B4-BE49-F238E27FC236}">
                <a16:creationId xmlns:a16="http://schemas.microsoft.com/office/drawing/2014/main" id="{F0E7830D-B3FE-C2E8-8092-EC475E0540D2}"/>
              </a:ext>
            </a:extLst>
          </p:cNvPr>
          <p:cNvSpPr txBox="1"/>
          <p:nvPr/>
        </p:nvSpPr>
        <p:spPr>
          <a:xfrm>
            <a:off x="3025674" y="4104063"/>
            <a:ext cx="1440000" cy="307777"/>
          </a:xfrm>
          <a:prstGeom prst="rect">
            <a:avLst/>
          </a:prstGeom>
          <a:noFill/>
        </p:spPr>
        <p:txBody>
          <a:bodyPr wrap="square" rtlCol="0">
            <a:spAutoFit/>
          </a:bodyPr>
          <a:lstStyle/>
          <a:p>
            <a:pPr algn="ctr"/>
            <a:r>
              <a:rPr lang="en-GB" b="1" dirty="0">
                <a:solidFill>
                  <a:srgbClr val="F038FF"/>
                </a:solidFill>
                <a:latin typeface="Source Sans Pro" panose="020B0503030403020204" pitchFamily="34" charset="0"/>
              </a:rPr>
              <a:t>Experienced</a:t>
            </a:r>
            <a:endParaRPr lang="en-GB" b="1" dirty="0">
              <a:solidFill>
                <a:srgbClr val="00FF00"/>
              </a:solidFill>
              <a:latin typeface="Source Sans Pro" panose="020B0503030403020204" pitchFamily="34" charset="0"/>
            </a:endParaRPr>
          </a:p>
        </p:txBody>
      </p:sp>
      <p:sp>
        <p:nvSpPr>
          <p:cNvPr id="10" name="TextBox 9">
            <a:extLst>
              <a:ext uri="{FF2B5EF4-FFF2-40B4-BE49-F238E27FC236}">
                <a16:creationId xmlns:a16="http://schemas.microsoft.com/office/drawing/2014/main" id="{BB3A19B3-D299-9856-FE00-784E7EE3604D}"/>
              </a:ext>
            </a:extLst>
          </p:cNvPr>
          <p:cNvSpPr txBox="1"/>
          <p:nvPr/>
        </p:nvSpPr>
        <p:spPr>
          <a:xfrm>
            <a:off x="5106408" y="4107020"/>
            <a:ext cx="1440000" cy="307777"/>
          </a:xfrm>
          <a:prstGeom prst="rect">
            <a:avLst/>
          </a:prstGeom>
          <a:noFill/>
        </p:spPr>
        <p:txBody>
          <a:bodyPr wrap="square" rtlCol="0">
            <a:spAutoFit/>
          </a:bodyPr>
          <a:lstStyle/>
          <a:p>
            <a:pPr algn="ctr"/>
            <a:r>
              <a:rPr lang="en-GB" b="1" dirty="0">
                <a:solidFill>
                  <a:srgbClr val="3772FF"/>
                </a:solidFill>
                <a:latin typeface="Source Sans Pro" panose="020B0503030403020204" pitchFamily="34" charset="0"/>
              </a:rPr>
              <a:t>Aspiring</a:t>
            </a:r>
            <a:endParaRPr lang="en-GB" b="1" dirty="0">
              <a:solidFill>
                <a:srgbClr val="00FF00"/>
              </a:solidFill>
              <a:latin typeface="Source Sans Pro" panose="020B0503030403020204" pitchFamily="34" charset="0"/>
            </a:endParaRPr>
          </a:p>
        </p:txBody>
      </p:sp>
      <p:sp>
        <p:nvSpPr>
          <p:cNvPr id="13" name="TextBox 12">
            <a:extLst>
              <a:ext uri="{FF2B5EF4-FFF2-40B4-BE49-F238E27FC236}">
                <a16:creationId xmlns:a16="http://schemas.microsoft.com/office/drawing/2014/main" id="{59392D25-F6FD-FF89-DB33-E4119DFBAA1D}"/>
              </a:ext>
            </a:extLst>
          </p:cNvPr>
          <p:cNvSpPr txBox="1"/>
          <p:nvPr/>
        </p:nvSpPr>
        <p:spPr>
          <a:xfrm>
            <a:off x="6955983" y="4090837"/>
            <a:ext cx="1778442" cy="30777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a:t>
            </a:r>
          </a:p>
        </p:txBody>
      </p:sp>
      <p:sp>
        <p:nvSpPr>
          <p:cNvPr id="4" name="TextBox 3">
            <a:extLst>
              <a:ext uri="{FF2B5EF4-FFF2-40B4-BE49-F238E27FC236}">
                <a16:creationId xmlns:a16="http://schemas.microsoft.com/office/drawing/2014/main" id="{7D6DA8FC-DAB4-617F-868F-01B7C2F22682}"/>
              </a:ext>
            </a:extLst>
          </p:cNvPr>
          <p:cNvSpPr txBox="1"/>
          <p:nvPr/>
        </p:nvSpPr>
        <p:spPr>
          <a:xfrm>
            <a:off x="-10630" y="4294274"/>
            <a:ext cx="9154630" cy="738664"/>
          </a:xfrm>
          <a:prstGeom prst="rect">
            <a:avLst/>
          </a:prstGeom>
          <a:noFill/>
        </p:spPr>
        <p:txBody>
          <a:bodyPr wrap="square" rtlCol="0">
            <a:spAutoFit/>
          </a:bodyPr>
          <a:lstStyle/>
          <a:p>
            <a:pPr algn="ctr"/>
            <a:r>
              <a:rPr lang="en-GB" dirty="0">
                <a:latin typeface="Source Sans Pro" panose="020B0503030403020204" pitchFamily="34" charset="0"/>
                <a:cs typeface="Times New Roman" panose="02020603050405020304" pitchFamily="18" charset="0"/>
              </a:rPr>
              <a:t>Single-trial Score x Group: BF = 1/12 </a:t>
            </a:r>
          </a:p>
          <a:p>
            <a:pPr algn="ctr"/>
            <a:r>
              <a:rPr lang="en-GB" dirty="0">
                <a:latin typeface="Source Sans Pro" panose="020B0503030403020204" pitchFamily="34" charset="0"/>
                <a:cs typeface="Times New Roman" panose="02020603050405020304" pitchFamily="18" charset="0"/>
              </a:rPr>
              <a:t>Repetition-trial Score x Group: BF = 1/19 </a:t>
            </a:r>
          </a:p>
          <a:p>
            <a:pPr algn="ctr"/>
            <a:r>
              <a:rPr lang="en-GB" dirty="0">
                <a:latin typeface="Source Sans Pro" panose="020B0503030403020204" pitchFamily="34" charset="0"/>
                <a:cs typeface="Times New Roman" panose="02020603050405020304" pitchFamily="18" charset="0"/>
              </a:rPr>
              <a:t>Switch-trial Score x Group: BF = 1/2</a:t>
            </a:r>
          </a:p>
        </p:txBody>
      </p:sp>
    </p:spTree>
    <p:extLst>
      <p:ext uri="{BB962C8B-B14F-4D97-AF65-F5344CB8AC3E}">
        <p14:creationId xmlns:p14="http://schemas.microsoft.com/office/powerpoint/2010/main" val="114183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B899A5F5-BDB5-E8FB-4C54-6D21358DF2E4}"/>
              </a:ext>
            </a:extLst>
          </p:cNvPr>
          <p:cNvGraphicFramePr/>
          <p:nvPr>
            <p:extLst>
              <p:ext uri="{D42A27DB-BD31-4B8C-83A1-F6EECF244321}">
                <p14:modId xmlns:p14="http://schemas.microsoft.com/office/powerpoint/2010/main" val="4128726057"/>
              </p:ext>
            </p:extLst>
          </p:nvPr>
        </p:nvGraphicFramePr>
        <p:xfrm>
          <a:off x="128199" y="722430"/>
          <a:ext cx="8888209" cy="3780018"/>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A4C086FB-0458-1724-7F1D-72C1677F5096}"/>
              </a:ext>
            </a:extLst>
          </p:cNvPr>
          <p:cNvSpPr>
            <a:spLocks noGrp="1"/>
          </p:cNvSpPr>
          <p:nvPr>
            <p:ph type="title"/>
          </p:nvPr>
        </p:nvSpPr>
        <p:spPr/>
        <p:txBody>
          <a:bodyPr/>
          <a:lstStyle/>
          <a:p>
            <a:r>
              <a:rPr lang="en-GB" dirty="0"/>
              <a:t>Multitasking</a:t>
            </a:r>
          </a:p>
        </p:txBody>
      </p:sp>
      <p:sp>
        <p:nvSpPr>
          <p:cNvPr id="8" name="TextBox 7">
            <a:extLst>
              <a:ext uri="{FF2B5EF4-FFF2-40B4-BE49-F238E27FC236}">
                <a16:creationId xmlns:a16="http://schemas.microsoft.com/office/drawing/2014/main" id="{9B57DB7E-76ED-BDD6-EDEA-280E1EFFC81C}"/>
              </a:ext>
            </a:extLst>
          </p:cNvPr>
          <p:cNvSpPr txBox="1"/>
          <p:nvPr/>
        </p:nvSpPr>
        <p:spPr>
          <a:xfrm>
            <a:off x="1039395" y="3959560"/>
            <a:ext cx="1440000" cy="307777"/>
          </a:xfrm>
          <a:prstGeom prst="rect">
            <a:avLst/>
          </a:prstGeom>
          <a:noFill/>
        </p:spPr>
        <p:txBody>
          <a:bodyPr wrap="square" rtlCol="0">
            <a:spAutoFit/>
          </a:bodyPr>
          <a:lstStyle/>
          <a:p>
            <a:pPr algn="ctr"/>
            <a:r>
              <a:rPr lang="en-GB" b="1" dirty="0">
                <a:solidFill>
                  <a:srgbClr val="F5BB00"/>
                </a:solidFill>
                <a:latin typeface="Source Sans Pro" panose="020B0503030403020204" pitchFamily="34" charset="0"/>
              </a:rPr>
              <a:t>Casual</a:t>
            </a:r>
            <a:endParaRPr lang="en-GB" b="1" dirty="0">
              <a:solidFill>
                <a:srgbClr val="00FF00"/>
              </a:solidFill>
              <a:latin typeface="Source Sans Pro" panose="020B0503030403020204" pitchFamily="34" charset="0"/>
            </a:endParaRPr>
          </a:p>
        </p:txBody>
      </p:sp>
      <p:sp>
        <p:nvSpPr>
          <p:cNvPr id="9" name="TextBox 8">
            <a:extLst>
              <a:ext uri="{FF2B5EF4-FFF2-40B4-BE49-F238E27FC236}">
                <a16:creationId xmlns:a16="http://schemas.microsoft.com/office/drawing/2014/main" id="{F0E7830D-B3FE-C2E8-8092-EC475E0540D2}"/>
              </a:ext>
            </a:extLst>
          </p:cNvPr>
          <p:cNvSpPr txBox="1"/>
          <p:nvPr/>
        </p:nvSpPr>
        <p:spPr>
          <a:xfrm>
            <a:off x="3025674" y="3955203"/>
            <a:ext cx="1440000" cy="307777"/>
          </a:xfrm>
          <a:prstGeom prst="rect">
            <a:avLst/>
          </a:prstGeom>
          <a:noFill/>
        </p:spPr>
        <p:txBody>
          <a:bodyPr wrap="square" rtlCol="0">
            <a:spAutoFit/>
          </a:bodyPr>
          <a:lstStyle/>
          <a:p>
            <a:pPr algn="ctr"/>
            <a:r>
              <a:rPr lang="en-GB" b="1" dirty="0">
                <a:solidFill>
                  <a:srgbClr val="F038FF"/>
                </a:solidFill>
                <a:latin typeface="Source Sans Pro" panose="020B0503030403020204" pitchFamily="34" charset="0"/>
              </a:rPr>
              <a:t>Experienced</a:t>
            </a:r>
            <a:endParaRPr lang="en-GB" b="1" dirty="0">
              <a:solidFill>
                <a:srgbClr val="00FF00"/>
              </a:solidFill>
              <a:latin typeface="Source Sans Pro" panose="020B0503030403020204" pitchFamily="34" charset="0"/>
            </a:endParaRPr>
          </a:p>
        </p:txBody>
      </p:sp>
      <p:sp>
        <p:nvSpPr>
          <p:cNvPr id="10" name="TextBox 9">
            <a:extLst>
              <a:ext uri="{FF2B5EF4-FFF2-40B4-BE49-F238E27FC236}">
                <a16:creationId xmlns:a16="http://schemas.microsoft.com/office/drawing/2014/main" id="{BB3A19B3-D299-9856-FE00-784E7EE3604D}"/>
              </a:ext>
            </a:extLst>
          </p:cNvPr>
          <p:cNvSpPr txBox="1"/>
          <p:nvPr/>
        </p:nvSpPr>
        <p:spPr>
          <a:xfrm>
            <a:off x="5106408" y="3958160"/>
            <a:ext cx="1440000" cy="307777"/>
          </a:xfrm>
          <a:prstGeom prst="rect">
            <a:avLst/>
          </a:prstGeom>
          <a:noFill/>
        </p:spPr>
        <p:txBody>
          <a:bodyPr wrap="square" rtlCol="0">
            <a:spAutoFit/>
          </a:bodyPr>
          <a:lstStyle/>
          <a:p>
            <a:pPr algn="ctr"/>
            <a:r>
              <a:rPr lang="en-GB" b="1" dirty="0">
                <a:solidFill>
                  <a:srgbClr val="3772FF"/>
                </a:solidFill>
                <a:latin typeface="Source Sans Pro" panose="020B0503030403020204" pitchFamily="34" charset="0"/>
              </a:rPr>
              <a:t>Aspiring</a:t>
            </a:r>
            <a:endParaRPr lang="en-GB" b="1" dirty="0">
              <a:solidFill>
                <a:srgbClr val="00FF00"/>
              </a:solidFill>
              <a:latin typeface="Source Sans Pro" panose="020B0503030403020204" pitchFamily="34" charset="0"/>
            </a:endParaRPr>
          </a:p>
        </p:txBody>
      </p:sp>
      <p:sp>
        <p:nvSpPr>
          <p:cNvPr id="13" name="TextBox 12">
            <a:extLst>
              <a:ext uri="{FF2B5EF4-FFF2-40B4-BE49-F238E27FC236}">
                <a16:creationId xmlns:a16="http://schemas.microsoft.com/office/drawing/2014/main" id="{59392D25-F6FD-FF89-DB33-E4119DFBAA1D}"/>
              </a:ext>
            </a:extLst>
          </p:cNvPr>
          <p:cNvSpPr txBox="1"/>
          <p:nvPr/>
        </p:nvSpPr>
        <p:spPr>
          <a:xfrm>
            <a:off x="6955983" y="3952610"/>
            <a:ext cx="1778442" cy="30777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a:t>
            </a:r>
          </a:p>
        </p:txBody>
      </p:sp>
      <p:sp>
        <p:nvSpPr>
          <p:cNvPr id="4" name="TextBox 3">
            <a:extLst>
              <a:ext uri="{FF2B5EF4-FFF2-40B4-BE49-F238E27FC236}">
                <a16:creationId xmlns:a16="http://schemas.microsoft.com/office/drawing/2014/main" id="{E0024B65-D962-54BE-4FE0-BF6A928E051B}"/>
              </a:ext>
            </a:extLst>
          </p:cNvPr>
          <p:cNvSpPr txBox="1"/>
          <p:nvPr/>
        </p:nvSpPr>
        <p:spPr>
          <a:xfrm>
            <a:off x="0" y="4502448"/>
            <a:ext cx="9144000" cy="523220"/>
          </a:xfrm>
          <a:prstGeom prst="rect">
            <a:avLst/>
          </a:prstGeom>
          <a:noFill/>
        </p:spPr>
        <p:txBody>
          <a:bodyPr wrap="square" rtlCol="0">
            <a:spAutoFit/>
          </a:bodyPr>
          <a:lstStyle/>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Mixing Costs x Group: BF = 1/30 </a:t>
            </a:r>
          </a:p>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Switching Costs x Group: </a:t>
            </a:r>
            <a:r>
              <a:rPr lang="en-GB" b="1" kern="1200" dirty="0">
                <a:solidFill>
                  <a:schemeClr val="tx2"/>
                </a:solidFill>
                <a:latin typeface="Source Sans Pro" panose="020B0503030403020204" pitchFamily="34" charset="0"/>
                <a:ea typeface="+mn-ea"/>
                <a:cs typeface="Times New Roman" panose="02020603050405020304" pitchFamily="18" charset="0"/>
              </a:rPr>
              <a:t>BF = 6.6</a:t>
            </a:r>
          </a:p>
        </p:txBody>
      </p:sp>
    </p:spTree>
    <p:extLst>
      <p:ext uri="{BB962C8B-B14F-4D97-AF65-F5344CB8AC3E}">
        <p14:creationId xmlns:p14="http://schemas.microsoft.com/office/powerpoint/2010/main" val="3505095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C086FB-0458-1724-7F1D-72C1677F5096}"/>
              </a:ext>
            </a:extLst>
          </p:cNvPr>
          <p:cNvSpPr>
            <a:spLocks noGrp="1"/>
          </p:cNvSpPr>
          <p:nvPr>
            <p:ph type="title"/>
          </p:nvPr>
        </p:nvSpPr>
        <p:spPr/>
        <p:txBody>
          <a:bodyPr/>
          <a:lstStyle/>
          <a:p>
            <a:r>
              <a:rPr lang="en-GB" dirty="0"/>
              <a:t>Drift Rates</a:t>
            </a:r>
          </a:p>
        </p:txBody>
      </p:sp>
      <p:sp>
        <p:nvSpPr>
          <p:cNvPr id="8" name="TextBox 7">
            <a:extLst>
              <a:ext uri="{FF2B5EF4-FFF2-40B4-BE49-F238E27FC236}">
                <a16:creationId xmlns:a16="http://schemas.microsoft.com/office/drawing/2014/main" id="{9B57DB7E-76ED-BDD6-EDEA-280E1EFFC81C}"/>
              </a:ext>
            </a:extLst>
          </p:cNvPr>
          <p:cNvSpPr txBox="1"/>
          <p:nvPr/>
        </p:nvSpPr>
        <p:spPr>
          <a:xfrm>
            <a:off x="1039395" y="3959560"/>
            <a:ext cx="1440000" cy="307777"/>
          </a:xfrm>
          <a:prstGeom prst="rect">
            <a:avLst/>
          </a:prstGeom>
          <a:noFill/>
        </p:spPr>
        <p:txBody>
          <a:bodyPr wrap="square" rtlCol="0">
            <a:spAutoFit/>
          </a:bodyPr>
          <a:lstStyle/>
          <a:p>
            <a:pPr algn="ctr"/>
            <a:r>
              <a:rPr lang="en-GB" b="1" dirty="0">
                <a:solidFill>
                  <a:srgbClr val="F5BB00"/>
                </a:solidFill>
                <a:latin typeface="Source Sans Pro" panose="020B0503030403020204" pitchFamily="34" charset="0"/>
              </a:rPr>
              <a:t>Casual</a:t>
            </a:r>
            <a:endParaRPr lang="en-GB" b="1" dirty="0">
              <a:solidFill>
                <a:srgbClr val="00FF00"/>
              </a:solidFill>
              <a:latin typeface="Source Sans Pro" panose="020B0503030403020204" pitchFamily="34" charset="0"/>
            </a:endParaRPr>
          </a:p>
        </p:txBody>
      </p:sp>
      <p:sp>
        <p:nvSpPr>
          <p:cNvPr id="9" name="TextBox 8">
            <a:extLst>
              <a:ext uri="{FF2B5EF4-FFF2-40B4-BE49-F238E27FC236}">
                <a16:creationId xmlns:a16="http://schemas.microsoft.com/office/drawing/2014/main" id="{F0E7830D-B3FE-C2E8-8092-EC475E0540D2}"/>
              </a:ext>
            </a:extLst>
          </p:cNvPr>
          <p:cNvSpPr txBox="1"/>
          <p:nvPr/>
        </p:nvSpPr>
        <p:spPr>
          <a:xfrm>
            <a:off x="3025674" y="3955203"/>
            <a:ext cx="1440000" cy="307777"/>
          </a:xfrm>
          <a:prstGeom prst="rect">
            <a:avLst/>
          </a:prstGeom>
          <a:noFill/>
        </p:spPr>
        <p:txBody>
          <a:bodyPr wrap="square" rtlCol="0">
            <a:spAutoFit/>
          </a:bodyPr>
          <a:lstStyle/>
          <a:p>
            <a:pPr algn="ctr"/>
            <a:r>
              <a:rPr lang="en-GB" b="1" dirty="0">
                <a:solidFill>
                  <a:srgbClr val="F038FF"/>
                </a:solidFill>
                <a:latin typeface="Source Sans Pro" panose="020B0503030403020204" pitchFamily="34" charset="0"/>
              </a:rPr>
              <a:t>Experienced</a:t>
            </a:r>
            <a:endParaRPr lang="en-GB" b="1" dirty="0">
              <a:solidFill>
                <a:srgbClr val="00FF00"/>
              </a:solidFill>
              <a:latin typeface="Source Sans Pro" panose="020B0503030403020204" pitchFamily="34" charset="0"/>
            </a:endParaRPr>
          </a:p>
        </p:txBody>
      </p:sp>
      <p:sp>
        <p:nvSpPr>
          <p:cNvPr id="10" name="TextBox 9">
            <a:extLst>
              <a:ext uri="{FF2B5EF4-FFF2-40B4-BE49-F238E27FC236}">
                <a16:creationId xmlns:a16="http://schemas.microsoft.com/office/drawing/2014/main" id="{BB3A19B3-D299-9856-FE00-784E7EE3604D}"/>
              </a:ext>
            </a:extLst>
          </p:cNvPr>
          <p:cNvSpPr txBox="1"/>
          <p:nvPr/>
        </p:nvSpPr>
        <p:spPr>
          <a:xfrm>
            <a:off x="5106408" y="3958160"/>
            <a:ext cx="1440000" cy="307777"/>
          </a:xfrm>
          <a:prstGeom prst="rect">
            <a:avLst/>
          </a:prstGeom>
          <a:noFill/>
        </p:spPr>
        <p:txBody>
          <a:bodyPr wrap="square" rtlCol="0">
            <a:spAutoFit/>
          </a:bodyPr>
          <a:lstStyle/>
          <a:p>
            <a:pPr algn="ctr"/>
            <a:r>
              <a:rPr lang="en-GB" b="1" dirty="0">
                <a:solidFill>
                  <a:srgbClr val="3772FF"/>
                </a:solidFill>
                <a:latin typeface="Source Sans Pro" panose="020B0503030403020204" pitchFamily="34" charset="0"/>
              </a:rPr>
              <a:t>Aspiring</a:t>
            </a:r>
            <a:endParaRPr lang="en-GB" b="1" dirty="0">
              <a:solidFill>
                <a:srgbClr val="00FF00"/>
              </a:solidFill>
              <a:latin typeface="Source Sans Pro" panose="020B0503030403020204" pitchFamily="34" charset="0"/>
            </a:endParaRPr>
          </a:p>
        </p:txBody>
      </p:sp>
      <p:sp>
        <p:nvSpPr>
          <p:cNvPr id="13" name="TextBox 12">
            <a:extLst>
              <a:ext uri="{FF2B5EF4-FFF2-40B4-BE49-F238E27FC236}">
                <a16:creationId xmlns:a16="http://schemas.microsoft.com/office/drawing/2014/main" id="{59392D25-F6FD-FF89-DB33-E4119DFBAA1D}"/>
              </a:ext>
            </a:extLst>
          </p:cNvPr>
          <p:cNvSpPr txBox="1"/>
          <p:nvPr/>
        </p:nvSpPr>
        <p:spPr>
          <a:xfrm>
            <a:off x="6955983" y="3952610"/>
            <a:ext cx="1778442" cy="30777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a:t>
            </a:r>
          </a:p>
        </p:txBody>
      </p:sp>
      <p:sp>
        <p:nvSpPr>
          <p:cNvPr id="4" name="TextBox 3">
            <a:extLst>
              <a:ext uri="{FF2B5EF4-FFF2-40B4-BE49-F238E27FC236}">
                <a16:creationId xmlns:a16="http://schemas.microsoft.com/office/drawing/2014/main" id="{E0024B65-D962-54BE-4FE0-BF6A928E051B}"/>
              </a:ext>
            </a:extLst>
          </p:cNvPr>
          <p:cNvSpPr txBox="1"/>
          <p:nvPr/>
        </p:nvSpPr>
        <p:spPr>
          <a:xfrm>
            <a:off x="0" y="4289788"/>
            <a:ext cx="9144000" cy="738664"/>
          </a:xfrm>
          <a:prstGeom prst="rect">
            <a:avLst/>
          </a:prstGeom>
          <a:noFill/>
        </p:spPr>
        <p:txBody>
          <a:bodyPr wrap="square" rtlCol="0">
            <a:spAutoFit/>
          </a:bodyPr>
          <a:lstStyle/>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Single-trial Drift Rate x Group: BF = 1/3 </a:t>
            </a:r>
          </a:p>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Repetition-trial Drift Rate x Group: BF = 1/3 </a:t>
            </a:r>
          </a:p>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Switch-trial Drift Rate x Group: </a:t>
            </a:r>
            <a:r>
              <a:rPr lang="en-GB" b="1" kern="1200" dirty="0">
                <a:solidFill>
                  <a:schemeClr val="tx2"/>
                </a:solidFill>
                <a:latin typeface="Source Sans Pro" panose="020B0503030403020204" pitchFamily="34" charset="0"/>
                <a:ea typeface="+mn-ea"/>
                <a:cs typeface="Times New Roman" panose="02020603050405020304" pitchFamily="18" charset="0"/>
              </a:rPr>
              <a:t>BF = 3.7</a:t>
            </a:r>
          </a:p>
        </p:txBody>
      </p:sp>
      <p:graphicFrame>
        <p:nvGraphicFramePr>
          <p:cNvPr id="2" name="Chart 1">
            <a:extLst>
              <a:ext uri="{FF2B5EF4-FFF2-40B4-BE49-F238E27FC236}">
                <a16:creationId xmlns:a16="http://schemas.microsoft.com/office/drawing/2014/main" id="{158B66B0-E82F-57C0-E7C5-E10D07F14995}"/>
              </a:ext>
            </a:extLst>
          </p:cNvPr>
          <p:cNvGraphicFramePr/>
          <p:nvPr>
            <p:extLst>
              <p:ext uri="{D42A27DB-BD31-4B8C-83A1-F6EECF244321}">
                <p14:modId xmlns:p14="http://schemas.microsoft.com/office/powerpoint/2010/main" val="1129447355"/>
              </p:ext>
            </p:extLst>
          </p:nvPr>
        </p:nvGraphicFramePr>
        <p:xfrm>
          <a:off x="4604" y="714056"/>
          <a:ext cx="9139395" cy="33901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3907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C086FB-0458-1724-7F1D-72C1677F5096}"/>
              </a:ext>
            </a:extLst>
          </p:cNvPr>
          <p:cNvSpPr>
            <a:spLocks noGrp="1"/>
          </p:cNvSpPr>
          <p:nvPr>
            <p:ph type="title"/>
          </p:nvPr>
        </p:nvSpPr>
        <p:spPr/>
        <p:txBody>
          <a:bodyPr/>
          <a:lstStyle/>
          <a:p>
            <a:r>
              <a:rPr lang="en-GB" dirty="0"/>
              <a:t>Boundary Separation</a:t>
            </a:r>
          </a:p>
        </p:txBody>
      </p:sp>
      <p:sp>
        <p:nvSpPr>
          <p:cNvPr id="8" name="TextBox 7">
            <a:extLst>
              <a:ext uri="{FF2B5EF4-FFF2-40B4-BE49-F238E27FC236}">
                <a16:creationId xmlns:a16="http://schemas.microsoft.com/office/drawing/2014/main" id="{9B57DB7E-76ED-BDD6-EDEA-280E1EFFC81C}"/>
              </a:ext>
            </a:extLst>
          </p:cNvPr>
          <p:cNvSpPr txBox="1"/>
          <p:nvPr/>
        </p:nvSpPr>
        <p:spPr>
          <a:xfrm>
            <a:off x="1039395" y="3959560"/>
            <a:ext cx="1440000" cy="307777"/>
          </a:xfrm>
          <a:prstGeom prst="rect">
            <a:avLst/>
          </a:prstGeom>
          <a:noFill/>
        </p:spPr>
        <p:txBody>
          <a:bodyPr wrap="square" rtlCol="0">
            <a:spAutoFit/>
          </a:bodyPr>
          <a:lstStyle/>
          <a:p>
            <a:pPr algn="ctr"/>
            <a:r>
              <a:rPr lang="en-GB" b="1" dirty="0">
                <a:solidFill>
                  <a:srgbClr val="F5BB00"/>
                </a:solidFill>
                <a:latin typeface="Source Sans Pro" panose="020B0503030403020204" pitchFamily="34" charset="0"/>
              </a:rPr>
              <a:t>Casual</a:t>
            </a:r>
            <a:endParaRPr lang="en-GB" b="1" dirty="0">
              <a:solidFill>
                <a:srgbClr val="00FF00"/>
              </a:solidFill>
              <a:latin typeface="Source Sans Pro" panose="020B0503030403020204" pitchFamily="34" charset="0"/>
            </a:endParaRPr>
          </a:p>
        </p:txBody>
      </p:sp>
      <p:sp>
        <p:nvSpPr>
          <p:cNvPr id="9" name="TextBox 8">
            <a:extLst>
              <a:ext uri="{FF2B5EF4-FFF2-40B4-BE49-F238E27FC236}">
                <a16:creationId xmlns:a16="http://schemas.microsoft.com/office/drawing/2014/main" id="{F0E7830D-B3FE-C2E8-8092-EC475E0540D2}"/>
              </a:ext>
            </a:extLst>
          </p:cNvPr>
          <p:cNvSpPr txBox="1"/>
          <p:nvPr/>
        </p:nvSpPr>
        <p:spPr>
          <a:xfrm>
            <a:off x="3025674" y="3955203"/>
            <a:ext cx="1440000" cy="307777"/>
          </a:xfrm>
          <a:prstGeom prst="rect">
            <a:avLst/>
          </a:prstGeom>
          <a:noFill/>
        </p:spPr>
        <p:txBody>
          <a:bodyPr wrap="square" rtlCol="0">
            <a:spAutoFit/>
          </a:bodyPr>
          <a:lstStyle/>
          <a:p>
            <a:pPr algn="ctr"/>
            <a:r>
              <a:rPr lang="en-GB" b="1" dirty="0">
                <a:solidFill>
                  <a:srgbClr val="F038FF"/>
                </a:solidFill>
                <a:latin typeface="Source Sans Pro" panose="020B0503030403020204" pitchFamily="34" charset="0"/>
              </a:rPr>
              <a:t>Experienced</a:t>
            </a:r>
            <a:endParaRPr lang="en-GB" b="1" dirty="0">
              <a:solidFill>
                <a:srgbClr val="00FF00"/>
              </a:solidFill>
              <a:latin typeface="Source Sans Pro" panose="020B0503030403020204" pitchFamily="34" charset="0"/>
            </a:endParaRPr>
          </a:p>
        </p:txBody>
      </p:sp>
      <p:sp>
        <p:nvSpPr>
          <p:cNvPr id="10" name="TextBox 9">
            <a:extLst>
              <a:ext uri="{FF2B5EF4-FFF2-40B4-BE49-F238E27FC236}">
                <a16:creationId xmlns:a16="http://schemas.microsoft.com/office/drawing/2014/main" id="{BB3A19B3-D299-9856-FE00-784E7EE3604D}"/>
              </a:ext>
            </a:extLst>
          </p:cNvPr>
          <p:cNvSpPr txBox="1"/>
          <p:nvPr/>
        </p:nvSpPr>
        <p:spPr>
          <a:xfrm>
            <a:off x="5106408" y="3958160"/>
            <a:ext cx="1440000" cy="307777"/>
          </a:xfrm>
          <a:prstGeom prst="rect">
            <a:avLst/>
          </a:prstGeom>
          <a:noFill/>
        </p:spPr>
        <p:txBody>
          <a:bodyPr wrap="square" rtlCol="0">
            <a:spAutoFit/>
          </a:bodyPr>
          <a:lstStyle/>
          <a:p>
            <a:pPr algn="ctr"/>
            <a:r>
              <a:rPr lang="en-GB" b="1" dirty="0">
                <a:solidFill>
                  <a:srgbClr val="3772FF"/>
                </a:solidFill>
                <a:latin typeface="Source Sans Pro" panose="020B0503030403020204" pitchFamily="34" charset="0"/>
              </a:rPr>
              <a:t>Aspiring</a:t>
            </a:r>
            <a:endParaRPr lang="en-GB" b="1" dirty="0">
              <a:solidFill>
                <a:srgbClr val="00FF00"/>
              </a:solidFill>
              <a:latin typeface="Source Sans Pro" panose="020B0503030403020204" pitchFamily="34" charset="0"/>
            </a:endParaRPr>
          </a:p>
        </p:txBody>
      </p:sp>
      <p:sp>
        <p:nvSpPr>
          <p:cNvPr id="13" name="TextBox 12">
            <a:extLst>
              <a:ext uri="{FF2B5EF4-FFF2-40B4-BE49-F238E27FC236}">
                <a16:creationId xmlns:a16="http://schemas.microsoft.com/office/drawing/2014/main" id="{59392D25-F6FD-FF89-DB33-E4119DFBAA1D}"/>
              </a:ext>
            </a:extLst>
          </p:cNvPr>
          <p:cNvSpPr txBox="1"/>
          <p:nvPr/>
        </p:nvSpPr>
        <p:spPr>
          <a:xfrm>
            <a:off x="6955983" y="3952610"/>
            <a:ext cx="1778442" cy="30777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a:t>
            </a:r>
          </a:p>
        </p:txBody>
      </p:sp>
      <p:sp>
        <p:nvSpPr>
          <p:cNvPr id="4" name="TextBox 3">
            <a:extLst>
              <a:ext uri="{FF2B5EF4-FFF2-40B4-BE49-F238E27FC236}">
                <a16:creationId xmlns:a16="http://schemas.microsoft.com/office/drawing/2014/main" id="{E0024B65-D962-54BE-4FE0-BF6A928E051B}"/>
              </a:ext>
            </a:extLst>
          </p:cNvPr>
          <p:cNvSpPr txBox="1"/>
          <p:nvPr/>
        </p:nvSpPr>
        <p:spPr>
          <a:xfrm>
            <a:off x="0" y="4289788"/>
            <a:ext cx="9144000" cy="738664"/>
          </a:xfrm>
          <a:prstGeom prst="rect">
            <a:avLst/>
          </a:prstGeom>
          <a:noFill/>
        </p:spPr>
        <p:txBody>
          <a:bodyPr wrap="square" rtlCol="0">
            <a:spAutoFit/>
          </a:bodyPr>
          <a:lstStyle/>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Single-trial Boundary Separation x Group: </a:t>
            </a:r>
            <a:r>
              <a:rPr lang="en-GB" b="1" kern="1200" dirty="0">
                <a:solidFill>
                  <a:schemeClr val="tx2"/>
                </a:solidFill>
                <a:latin typeface="Source Sans Pro" panose="020B0503030403020204" pitchFamily="34" charset="0"/>
                <a:ea typeface="+mn-ea"/>
                <a:cs typeface="Times New Roman" panose="02020603050405020304" pitchFamily="18" charset="0"/>
              </a:rPr>
              <a:t>BF = 3.7 </a:t>
            </a:r>
          </a:p>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Repetition-trial Boundary Separation x Group: BF = 1/8 </a:t>
            </a:r>
          </a:p>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Switch-trial Boundary Separation x Group: BF = 1/5</a:t>
            </a:r>
          </a:p>
        </p:txBody>
      </p:sp>
      <p:graphicFrame>
        <p:nvGraphicFramePr>
          <p:cNvPr id="3" name="Chart 2">
            <a:extLst>
              <a:ext uri="{FF2B5EF4-FFF2-40B4-BE49-F238E27FC236}">
                <a16:creationId xmlns:a16="http://schemas.microsoft.com/office/drawing/2014/main" id="{07D6B04F-7332-F38A-BAD0-24FD58DC900E}"/>
              </a:ext>
            </a:extLst>
          </p:cNvPr>
          <p:cNvGraphicFramePr/>
          <p:nvPr>
            <p:extLst>
              <p:ext uri="{D42A27DB-BD31-4B8C-83A1-F6EECF244321}">
                <p14:modId xmlns:p14="http://schemas.microsoft.com/office/powerpoint/2010/main" val="1955231969"/>
              </p:ext>
            </p:extLst>
          </p:nvPr>
        </p:nvGraphicFramePr>
        <p:xfrm>
          <a:off x="0" y="715450"/>
          <a:ext cx="9144000" cy="34099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962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C086FB-0458-1724-7F1D-72C1677F5096}"/>
              </a:ext>
            </a:extLst>
          </p:cNvPr>
          <p:cNvSpPr>
            <a:spLocks noGrp="1"/>
          </p:cNvSpPr>
          <p:nvPr>
            <p:ph type="title"/>
          </p:nvPr>
        </p:nvSpPr>
        <p:spPr/>
        <p:txBody>
          <a:bodyPr/>
          <a:lstStyle/>
          <a:p>
            <a:r>
              <a:rPr lang="en-GB" dirty="0"/>
              <a:t>Non-Decision Time</a:t>
            </a:r>
          </a:p>
        </p:txBody>
      </p:sp>
      <p:sp>
        <p:nvSpPr>
          <p:cNvPr id="8" name="TextBox 7">
            <a:extLst>
              <a:ext uri="{FF2B5EF4-FFF2-40B4-BE49-F238E27FC236}">
                <a16:creationId xmlns:a16="http://schemas.microsoft.com/office/drawing/2014/main" id="{9B57DB7E-76ED-BDD6-EDEA-280E1EFFC81C}"/>
              </a:ext>
            </a:extLst>
          </p:cNvPr>
          <p:cNvSpPr txBox="1"/>
          <p:nvPr/>
        </p:nvSpPr>
        <p:spPr>
          <a:xfrm>
            <a:off x="1039395" y="3959560"/>
            <a:ext cx="1440000" cy="307777"/>
          </a:xfrm>
          <a:prstGeom prst="rect">
            <a:avLst/>
          </a:prstGeom>
          <a:noFill/>
        </p:spPr>
        <p:txBody>
          <a:bodyPr wrap="square" rtlCol="0">
            <a:spAutoFit/>
          </a:bodyPr>
          <a:lstStyle/>
          <a:p>
            <a:pPr algn="ctr"/>
            <a:r>
              <a:rPr lang="en-GB" b="1" dirty="0">
                <a:solidFill>
                  <a:srgbClr val="F5BB00"/>
                </a:solidFill>
                <a:latin typeface="Source Sans Pro" panose="020B0503030403020204" pitchFamily="34" charset="0"/>
              </a:rPr>
              <a:t>Casual</a:t>
            </a:r>
            <a:endParaRPr lang="en-GB" b="1" dirty="0">
              <a:solidFill>
                <a:srgbClr val="00FF00"/>
              </a:solidFill>
              <a:latin typeface="Source Sans Pro" panose="020B0503030403020204" pitchFamily="34" charset="0"/>
            </a:endParaRPr>
          </a:p>
        </p:txBody>
      </p:sp>
      <p:sp>
        <p:nvSpPr>
          <p:cNvPr id="9" name="TextBox 8">
            <a:extLst>
              <a:ext uri="{FF2B5EF4-FFF2-40B4-BE49-F238E27FC236}">
                <a16:creationId xmlns:a16="http://schemas.microsoft.com/office/drawing/2014/main" id="{F0E7830D-B3FE-C2E8-8092-EC475E0540D2}"/>
              </a:ext>
            </a:extLst>
          </p:cNvPr>
          <p:cNvSpPr txBox="1"/>
          <p:nvPr/>
        </p:nvSpPr>
        <p:spPr>
          <a:xfrm>
            <a:off x="3025674" y="3955203"/>
            <a:ext cx="1440000" cy="307777"/>
          </a:xfrm>
          <a:prstGeom prst="rect">
            <a:avLst/>
          </a:prstGeom>
          <a:noFill/>
        </p:spPr>
        <p:txBody>
          <a:bodyPr wrap="square" rtlCol="0">
            <a:spAutoFit/>
          </a:bodyPr>
          <a:lstStyle/>
          <a:p>
            <a:pPr algn="ctr"/>
            <a:r>
              <a:rPr lang="en-GB" b="1" dirty="0">
                <a:solidFill>
                  <a:srgbClr val="F038FF"/>
                </a:solidFill>
                <a:latin typeface="Source Sans Pro" panose="020B0503030403020204" pitchFamily="34" charset="0"/>
              </a:rPr>
              <a:t>Experienced</a:t>
            </a:r>
            <a:endParaRPr lang="en-GB" b="1" dirty="0">
              <a:solidFill>
                <a:srgbClr val="00FF00"/>
              </a:solidFill>
              <a:latin typeface="Source Sans Pro" panose="020B0503030403020204" pitchFamily="34" charset="0"/>
            </a:endParaRPr>
          </a:p>
        </p:txBody>
      </p:sp>
      <p:sp>
        <p:nvSpPr>
          <p:cNvPr id="10" name="TextBox 9">
            <a:extLst>
              <a:ext uri="{FF2B5EF4-FFF2-40B4-BE49-F238E27FC236}">
                <a16:creationId xmlns:a16="http://schemas.microsoft.com/office/drawing/2014/main" id="{BB3A19B3-D299-9856-FE00-784E7EE3604D}"/>
              </a:ext>
            </a:extLst>
          </p:cNvPr>
          <p:cNvSpPr txBox="1"/>
          <p:nvPr/>
        </p:nvSpPr>
        <p:spPr>
          <a:xfrm>
            <a:off x="5106408" y="3958160"/>
            <a:ext cx="1440000" cy="307777"/>
          </a:xfrm>
          <a:prstGeom prst="rect">
            <a:avLst/>
          </a:prstGeom>
          <a:noFill/>
        </p:spPr>
        <p:txBody>
          <a:bodyPr wrap="square" rtlCol="0">
            <a:spAutoFit/>
          </a:bodyPr>
          <a:lstStyle/>
          <a:p>
            <a:pPr algn="ctr"/>
            <a:r>
              <a:rPr lang="en-GB" b="1" dirty="0">
                <a:solidFill>
                  <a:srgbClr val="3772FF"/>
                </a:solidFill>
                <a:latin typeface="Source Sans Pro" panose="020B0503030403020204" pitchFamily="34" charset="0"/>
              </a:rPr>
              <a:t>Aspiring</a:t>
            </a:r>
            <a:endParaRPr lang="en-GB" b="1" dirty="0">
              <a:solidFill>
                <a:srgbClr val="00FF00"/>
              </a:solidFill>
              <a:latin typeface="Source Sans Pro" panose="020B0503030403020204" pitchFamily="34" charset="0"/>
            </a:endParaRPr>
          </a:p>
        </p:txBody>
      </p:sp>
      <p:sp>
        <p:nvSpPr>
          <p:cNvPr id="13" name="TextBox 12">
            <a:extLst>
              <a:ext uri="{FF2B5EF4-FFF2-40B4-BE49-F238E27FC236}">
                <a16:creationId xmlns:a16="http://schemas.microsoft.com/office/drawing/2014/main" id="{59392D25-F6FD-FF89-DB33-E4119DFBAA1D}"/>
              </a:ext>
            </a:extLst>
          </p:cNvPr>
          <p:cNvSpPr txBox="1"/>
          <p:nvPr/>
        </p:nvSpPr>
        <p:spPr>
          <a:xfrm>
            <a:off x="6955983" y="3952610"/>
            <a:ext cx="1778442" cy="30777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a:t>
            </a:r>
          </a:p>
        </p:txBody>
      </p:sp>
      <p:sp>
        <p:nvSpPr>
          <p:cNvPr id="4" name="TextBox 3">
            <a:extLst>
              <a:ext uri="{FF2B5EF4-FFF2-40B4-BE49-F238E27FC236}">
                <a16:creationId xmlns:a16="http://schemas.microsoft.com/office/drawing/2014/main" id="{E0024B65-D962-54BE-4FE0-BF6A928E051B}"/>
              </a:ext>
            </a:extLst>
          </p:cNvPr>
          <p:cNvSpPr txBox="1"/>
          <p:nvPr/>
        </p:nvSpPr>
        <p:spPr>
          <a:xfrm>
            <a:off x="0" y="4289788"/>
            <a:ext cx="9144000" cy="738664"/>
          </a:xfrm>
          <a:prstGeom prst="rect">
            <a:avLst/>
          </a:prstGeom>
          <a:noFill/>
        </p:spPr>
        <p:txBody>
          <a:bodyPr wrap="square" rtlCol="0">
            <a:spAutoFit/>
          </a:bodyPr>
          <a:lstStyle/>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Single-trial Non-decision time x Group: </a:t>
            </a:r>
            <a:r>
              <a:rPr lang="en-GB" b="1" kern="1200" dirty="0">
                <a:solidFill>
                  <a:schemeClr val="tx2"/>
                </a:solidFill>
                <a:latin typeface="Source Sans Pro" panose="020B0503030403020204" pitchFamily="34" charset="0"/>
                <a:ea typeface="+mn-ea"/>
                <a:cs typeface="Times New Roman" panose="02020603050405020304" pitchFamily="18" charset="0"/>
              </a:rPr>
              <a:t>BF = 280 </a:t>
            </a:r>
          </a:p>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Repetition-trial Non-decision time x Group: BF = 1/5 </a:t>
            </a:r>
          </a:p>
          <a:p>
            <a:pPr algn="ctr" defTabSz="685800">
              <a:buClrTx/>
            </a:pPr>
            <a:r>
              <a:rPr lang="en-GB" kern="1200" dirty="0">
                <a:solidFill>
                  <a:schemeClr val="bg2"/>
                </a:solidFill>
                <a:latin typeface="Source Sans Pro" panose="020B0503030403020204" pitchFamily="34" charset="0"/>
                <a:ea typeface="+mn-ea"/>
                <a:cs typeface="Times New Roman" panose="02020603050405020304" pitchFamily="18" charset="0"/>
              </a:rPr>
              <a:t>Switch-trial Non-decision time x Group: BF = 1/30</a:t>
            </a:r>
          </a:p>
        </p:txBody>
      </p:sp>
      <p:graphicFrame>
        <p:nvGraphicFramePr>
          <p:cNvPr id="2" name="Chart 1">
            <a:extLst>
              <a:ext uri="{FF2B5EF4-FFF2-40B4-BE49-F238E27FC236}">
                <a16:creationId xmlns:a16="http://schemas.microsoft.com/office/drawing/2014/main" id="{EF258B09-27D0-C20E-F4E4-7ACD9C5DA47B}"/>
              </a:ext>
            </a:extLst>
          </p:cNvPr>
          <p:cNvGraphicFramePr/>
          <p:nvPr>
            <p:extLst>
              <p:ext uri="{D42A27DB-BD31-4B8C-83A1-F6EECF244321}">
                <p14:modId xmlns:p14="http://schemas.microsoft.com/office/powerpoint/2010/main" val="1600718010"/>
              </p:ext>
            </p:extLst>
          </p:nvPr>
        </p:nvGraphicFramePr>
        <p:xfrm>
          <a:off x="-2780" y="727506"/>
          <a:ext cx="9143999" cy="34510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2631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EC650-0FD9-239E-CC44-28E47A30AF00}"/>
              </a:ext>
            </a:extLst>
          </p:cNvPr>
          <p:cNvSpPr>
            <a:spLocks noGrp="1"/>
          </p:cNvSpPr>
          <p:nvPr>
            <p:ph type="title"/>
          </p:nvPr>
        </p:nvSpPr>
        <p:spPr/>
        <p:txBody>
          <a:bodyPr/>
          <a:lstStyle/>
          <a:p>
            <a:r>
              <a:rPr lang="en-GB" dirty="0"/>
              <a:t>Can video games benefit cognition?</a:t>
            </a:r>
          </a:p>
        </p:txBody>
      </p:sp>
      <p:sp>
        <p:nvSpPr>
          <p:cNvPr id="4" name="Text Placeholder 3">
            <a:extLst>
              <a:ext uri="{FF2B5EF4-FFF2-40B4-BE49-F238E27FC236}">
                <a16:creationId xmlns:a16="http://schemas.microsoft.com/office/drawing/2014/main" id="{7B21A9BA-1DFC-4A68-6AD8-54996AA067C4}"/>
              </a:ext>
            </a:extLst>
          </p:cNvPr>
          <p:cNvSpPr>
            <a:spLocks noGrp="1"/>
          </p:cNvSpPr>
          <p:nvPr>
            <p:ph type="body" sz="quarter" idx="13"/>
          </p:nvPr>
        </p:nvSpPr>
        <p:spPr/>
        <p:txBody>
          <a:bodyPr>
            <a:normAutofit/>
          </a:bodyPr>
          <a:lstStyle/>
          <a:p>
            <a:r>
              <a:rPr lang="en-GB" dirty="0"/>
              <a:t>Sala et al. (2018)</a:t>
            </a:r>
          </a:p>
        </p:txBody>
      </p:sp>
      <p:sp>
        <p:nvSpPr>
          <p:cNvPr id="7" name="Text Placeholder 6">
            <a:extLst>
              <a:ext uri="{FF2B5EF4-FFF2-40B4-BE49-F238E27FC236}">
                <a16:creationId xmlns:a16="http://schemas.microsoft.com/office/drawing/2014/main" id="{3365E47A-D67C-037B-D6EE-F071A8C67BFF}"/>
              </a:ext>
            </a:extLst>
          </p:cNvPr>
          <p:cNvSpPr>
            <a:spLocks noGrp="1"/>
          </p:cNvSpPr>
          <p:nvPr>
            <p:ph type="body" sz="quarter" idx="14"/>
          </p:nvPr>
        </p:nvSpPr>
        <p:spPr/>
        <p:txBody>
          <a:bodyPr/>
          <a:lstStyle/>
          <a:p>
            <a:r>
              <a:rPr lang="en-GB" dirty="0"/>
              <a:t>Bediou et al. (2018; 2023)</a:t>
            </a:r>
          </a:p>
        </p:txBody>
      </p:sp>
      <p:sp>
        <p:nvSpPr>
          <p:cNvPr id="10" name="Text Placeholder 9">
            <a:extLst>
              <a:ext uri="{FF2B5EF4-FFF2-40B4-BE49-F238E27FC236}">
                <a16:creationId xmlns:a16="http://schemas.microsoft.com/office/drawing/2014/main" id="{EF70B5BF-AB8E-F212-B858-432B483600A1}"/>
              </a:ext>
            </a:extLst>
          </p:cNvPr>
          <p:cNvSpPr>
            <a:spLocks noGrp="1"/>
          </p:cNvSpPr>
          <p:nvPr>
            <p:ph type="body" sz="quarter" idx="15"/>
          </p:nvPr>
        </p:nvSpPr>
        <p:spPr/>
        <p:txBody>
          <a:bodyPr/>
          <a:lstStyle/>
          <a:p>
            <a:r>
              <a:rPr lang="en-GB" dirty="0"/>
              <a:t>Smith &amp; </a:t>
            </a:r>
            <a:r>
              <a:rPr lang="en-GB" dirty="0" err="1"/>
              <a:t>Basak</a:t>
            </a:r>
            <a:r>
              <a:rPr lang="en-GB" dirty="0"/>
              <a:t> (2023)</a:t>
            </a:r>
          </a:p>
        </p:txBody>
      </p:sp>
      <p:sp>
        <p:nvSpPr>
          <p:cNvPr id="12" name="Slide Number Placeholder 11">
            <a:extLst>
              <a:ext uri="{FF2B5EF4-FFF2-40B4-BE49-F238E27FC236}">
                <a16:creationId xmlns:a16="http://schemas.microsoft.com/office/drawing/2014/main" id="{60F0B050-2682-C653-9931-4AFEADFF29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13" name="Picture Placeholder 23" descr="Badge Cross with solid fill">
            <a:extLst>
              <a:ext uri="{FF2B5EF4-FFF2-40B4-BE49-F238E27FC236}">
                <a16:creationId xmlns:a16="http://schemas.microsoft.com/office/drawing/2014/main" id="{3B1E1720-AB99-A816-EC1A-6D3B1DAB8C7E}"/>
              </a:ext>
            </a:extLst>
          </p:cNvPr>
          <p:cNvPicPr>
            <a:picLocks noGrp="1" noChangeAspect="1"/>
          </p:cNvPicPr>
          <p:nvPr>
            <p:ph type="pic" idx="2"/>
          </p:nvPr>
        </p:nvPicPr>
        <p:blipFill>
          <a:blip r:embed="rId3">
            <a:extLst>
              <a:ext uri="{96DAC541-7B7A-43D3-8B79-37D633B846F1}">
                <asvg:svgBlip xmlns:asvg="http://schemas.microsoft.com/office/drawing/2016/SVG/main" r:embed="rId4"/>
              </a:ext>
            </a:extLst>
          </a:blip>
          <a:srcRect/>
          <a:stretch>
            <a:fillRect/>
          </a:stretch>
        </p:blipFill>
        <p:spPr>
          <a:xfrm>
            <a:off x="1247775" y="1381125"/>
            <a:ext cx="1924050" cy="1924050"/>
          </a:xfrm>
        </p:spPr>
      </p:pic>
      <p:pic>
        <p:nvPicPr>
          <p:cNvPr id="14" name="Picture Placeholder 13" descr="Badge Tick1 with solid fill">
            <a:extLst>
              <a:ext uri="{FF2B5EF4-FFF2-40B4-BE49-F238E27FC236}">
                <a16:creationId xmlns:a16="http://schemas.microsoft.com/office/drawing/2014/main" id="{08AA9AAB-68DE-6691-398E-3E25E099E126}"/>
              </a:ext>
            </a:extLst>
          </p:cNvPr>
          <p:cNvPicPr>
            <a:picLocks noGrp="1" noChangeAspect="1"/>
          </p:cNvPicPr>
          <p:nvPr>
            <p:ph type="pic" idx="4"/>
          </p:nvPr>
        </p:nvPicPr>
        <p:blipFill>
          <a:blip r:embed="rId5">
            <a:extLst>
              <a:ext uri="{96DAC541-7B7A-43D3-8B79-37D633B846F1}">
                <asvg:svgBlip xmlns:asvg="http://schemas.microsoft.com/office/drawing/2016/SVG/main" r:embed="rId6"/>
              </a:ext>
            </a:extLst>
          </a:blip>
          <a:srcRect/>
          <a:stretch>
            <a:fillRect/>
          </a:stretch>
        </p:blipFill>
        <p:spPr>
          <a:xfrm>
            <a:off x="3609975" y="1381125"/>
            <a:ext cx="1924050" cy="1924050"/>
          </a:xfrm>
        </p:spPr>
      </p:pic>
      <p:pic>
        <p:nvPicPr>
          <p:cNvPr id="15" name="Picture Placeholder 13" descr="Badge Tick1 with solid fill">
            <a:extLst>
              <a:ext uri="{FF2B5EF4-FFF2-40B4-BE49-F238E27FC236}">
                <a16:creationId xmlns:a16="http://schemas.microsoft.com/office/drawing/2014/main" id="{291C0DB4-6840-5D08-BDC8-ECE6C1DFD0D0}"/>
              </a:ext>
            </a:extLst>
          </p:cNvPr>
          <p:cNvPicPr>
            <a:picLocks noGrp="1" noChangeAspect="1"/>
          </p:cNvPicPr>
          <p:nvPr>
            <p:ph type="pic" idx="7"/>
          </p:nvPr>
        </p:nvPicPr>
        <p:blipFill>
          <a:blip r:embed="rId5">
            <a:extLst>
              <a:ext uri="{96DAC541-7B7A-43D3-8B79-37D633B846F1}">
                <asvg:svgBlip xmlns:asvg="http://schemas.microsoft.com/office/drawing/2016/SVG/main" r:embed="rId6"/>
              </a:ext>
            </a:extLst>
          </a:blip>
          <a:srcRect/>
          <a:stretch>
            <a:fillRect/>
          </a:stretch>
        </p:blipFill>
        <p:spPr>
          <a:xfrm>
            <a:off x="5972175" y="1381125"/>
            <a:ext cx="1924050" cy="1924050"/>
          </a:xfrm>
        </p:spPr>
      </p:pic>
    </p:spTree>
    <p:extLst>
      <p:ext uri="{BB962C8B-B14F-4D97-AF65-F5344CB8AC3E}">
        <p14:creationId xmlns:p14="http://schemas.microsoft.com/office/powerpoint/2010/main" val="854442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56D85-B71C-DF2B-2560-EA88ABE10861}"/>
              </a:ext>
            </a:extLst>
          </p:cNvPr>
          <p:cNvSpPr>
            <a:spLocks noGrp="1"/>
          </p:cNvSpPr>
          <p:nvPr>
            <p:ph type="title"/>
          </p:nvPr>
        </p:nvSpPr>
        <p:spPr/>
        <p:txBody>
          <a:bodyPr/>
          <a:lstStyle/>
          <a:p>
            <a:r>
              <a:rPr lang="en-GB" dirty="0"/>
              <a:t>Possible explanations</a:t>
            </a:r>
          </a:p>
        </p:txBody>
      </p:sp>
      <p:sp>
        <p:nvSpPr>
          <p:cNvPr id="3" name="Text Placeholder 2">
            <a:extLst>
              <a:ext uri="{FF2B5EF4-FFF2-40B4-BE49-F238E27FC236}">
                <a16:creationId xmlns:a16="http://schemas.microsoft.com/office/drawing/2014/main" id="{5E6AAE60-7547-58A5-352D-EEAC8E7E7D6C}"/>
              </a:ext>
            </a:extLst>
          </p:cNvPr>
          <p:cNvSpPr>
            <a:spLocks noGrp="1"/>
          </p:cNvSpPr>
          <p:nvPr>
            <p:ph type="body" sz="quarter" idx="14"/>
          </p:nvPr>
        </p:nvSpPr>
        <p:spPr/>
        <p:txBody>
          <a:bodyPr/>
          <a:lstStyle/>
          <a:p>
            <a:pPr marL="419100" indent="-342900">
              <a:buFont typeface="Arial" panose="020B0604020202020204" pitchFamily="34" charset="0"/>
              <a:buChar char="•"/>
            </a:pPr>
            <a:r>
              <a:rPr lang="en-GB" b="1" dirty="0">
                <a:solidFill>
                  <a:schemeClr val="bg2"/>
                </a:solidFill>
              </a:rPr>
              <a:t>Broad definitions </a:t>
            </a:r>
            <a:r>
              <a:rPr lang="en-GB" dirty="0">
                <a:solidFill>
                  <a:schemeClr val="bg2"/>
                </a:solidFill>
              </a:rPr>
              <a:t>of video games</a:t>
            </a:r>
          </a:p>
          <a:p>
            <a:pPr marL="419100" indent="-342900">
              <a:buFont typeface="Arial" panose="020B0604020202020204" pitchFamily="34" charset="0"/>
              <a:buChar char="•"/>
            </a:pPr>
            <a:r>
              <a:rPr lang="en-GB" dirty="0">
                <a:solidFill>
                  <a:schemeClr val="bg2"/>
                </a:solidFill>
              </a:rPr>
              <a:t>Small samples of relatively </a:t>
            </a:r>
            <a:r>
              <a:rPr lang="en-GB" b="1" dirty="0">
                <a:solidFill>
                  <a:schemeClr val="bg2"/>
                </a:solidFill>
              </a:rPr>
              <a:t>novice players</a:t>
            </a:r>
          </a:p>
          <a:p>
            <a:pPr marL="419100" indent="-342900">
              <a:buFont typeface="Arial" panose="020B0604020202020204" pitchFamily="34" charset="0"/>
              <a:buChar char="•"/>
            </a:pPr>
            <a:r>
              <a:rPr lang="en-GB" b="1" dirty="0">
                <a:solidFill>
                  <a:schemeClr val="bg2"/>
                </a:solidFill>
              </a:rPr>
              <a:t>Short</a:t>
            </a:r>
            <a:r>
              <a:rPr lang="en-GB" dirty="0">
                <a:solidFill>
                  <a:schemeClr val="bg2"/>
                </a:solidFill>
              </a:rPr>
              <a:t> video gaming period (5 to 50 hours)</a:t>
            </a:r>
          </a:p>
          <a:p>
            <a:pPr marL="419100" indent="-342900">
              <a:buFont typeface="Arial" panose="020B0604020202020204" pitchFamily="34" charset="0"/>
              <a:buChar char="•"/>
            </a:pPr>
            <a:r>
              <a:rPr lang="en-GB" dirty="0">
                <a:solidFill>
                  <a:schemeClr val="bg2"/>
                </a:solidFill>
              </a:rPr>
              <a:t>Limited assessment of </a:t>
            </a:r>
            <a:r>
              <a:rPr lang="en-GB" b="1" dirty="0">
                <a:solidFill>
                  <a:schemeClr val="bg2"/>
                </a:solidFill>
              </a:rPr>
              <a:t>video game skill</a:t>
            </a:r>
            <a:r>
              <a:rPr lang="en-GB" dirty="0">
                <a:solidFill>
                  <a:schemeClr val="bg2"/>
                </a:solidFill>
              </a:rPr>
              <a:t> and </a:t>
            </a:r>
            <a:r>
              <a:rPr lang="en-GB" b="1" dirty="0">
                <a:solidFill>
                  <a:schemeClr val="bg2"/>
                </a:solidFill>
              </a:rPr>
              <a:t>expertise</a:t>
            </a:r>
          </a:p>
        </p:txBody>
      </p:sp>
      <p:sp>
        <p:nvSpPr>
          <p:cNvPr id="4" name="Slide Number Placeholder 3">
            <a:extLst>
              <a:ext uri="{FF2B5EF4-FFF2-40B4-BE49-F238E27FC236}">
                <a16:creationId xmlns:a16="http://schemas.microsoft.com/office/drawing/2014/main" id="{AD55CFE7-EB2B-57D4-BEAE-5F8AFF0315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55957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67D-AFE6-8651-6B2B-91CB856243B3}"/>
              </a:ext>
            </a:extLst>
          </p:cNvPr>
          <p:cNvSpPr>
            <a:spLocks noGrp="1"/>
          </p:cNvSpPr>
          <p:nvPr>
            <p:ph type="title"/>
          </p:nvPr>
        </p:nvSpPr>
        <p:spPr/>
        <p:txBody>
          <a:bodyPr/>
          <a:lstStyle/>
          <a:p>
            <a:r>
              <a:rPr lang="en-GB" dirty="0"/>
              <a:t>Counter-Strike</a:t>
            </a:r>
          </a:p>
        </p:txBody>
      </p:sp>
      <p:sp>
        <p:nvSpPr>
          <p:cNvPr id="3" name="Text Placeholder 2">
            <a:extLst>
              <a:ext uri="{FF2B5EF4-FFF2-40B4-BE49-F238E27FC236}">
                <a16:creationId xmlns:a16="http://schemas.microsoft.com/office/drawing/2014/main" id="{816694E9-A1B6-15F3-AEDD-2741D11B9436}"/>
              </a:ext>
            </a:extLst>
          </p:cNvPr>
          <p:cNvSpPr>
            <a:spLocks noGrp="1"/>
          </p:cNvSpPr>
          <p:nvPr>
            <p:ph type="body" sz="quarter" idx="14"/>
          </p:nvPr>
        </p:nvSpPr>
        <p:spPr/>
        <p:txBody>
          <a:bodyPr/>
          <a:lstStyle/>
          <a:p>
            <a:endParaRPr lang="en-GB" b="1" dirty="0"/>
          </a:p>
        </p:txBody>
      </p:sp>
      <p:sp>
        <p:nvSpPr>
          <p:cNvPr id="4" name="Slide Number Placeholder 3">
            <a:extLst>
              <a:ext uri="{FF2B5EF4-FFF2-40B4-BE49-F238E27FC236}">
                <a16:creationId xmlns:a16="http://schemas.microsoft.com/office/drawing/2014/main" id="{FCDAA6BA-BA4C-460B-2DB9-51FE9C4F61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2050" name="Picture 2" descr="Endpoint - Liquipedia Counter-Strike Wiki">
            <a:extLst>
              <a:ext uri="{FF2B5EF4-FFF2-40B4-BE49-F238E27FC236}">
                <a16:creationId xmlns:a16="http://schemas.microsoft.com/office/drawing/2014/main" id="{601913FE-079C-A02D-E5FC-91709BBE2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033" y="1547515"/>
            <a:ext cx="1182365" cy="14363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unter-Strike 2 Premier Explained | Rock Paper Shotgun">
            <a:extLst>
              <a:ext uri="{FF2B5EF4-FFF2-40B4-BE49-F238E27FC236}">
                <a16:creationId xmlns:a16="http://schemas.microsoft.com/office/drawing/2014/main" id="{F5B164D3-CC39-E81B-A348-9E12D604B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99" y="863600"/>
            <a:ext cx="4424863" cy="24889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194C8B7-7F65-2D8F-CF70-ED32EE09C3AF}"/>
              </a:ext>
            </a:extLst>
          </p:cNvPr>
          <p:cNvPicPr>
            <a:picLocks noChangeAspect="1"/>
          </p:cNvPicPr>
          <p:nvPr/>
        </p:nvPicPr>
        <p:blipFill>
          <a:blip r:embed="rId5"/>
          <a:stretch>
            <a:fillRect/>
          </a:stretch>
        </p:blipFill>
        <p:spPr>
          <a:xfrm>
            <a:off x="2250516" y="2423614"/>
            <a:ext cx="4892845" cy="2596612"/>
          </a:xfrm>
          <a:prstGeom prst="rect">
            <a:avLst/>
          </a:prstGeom>
        </p:spPr>
      </p:pic>
    </p:spTree>
    <p:extLst>
      <p:ext uri="{BB962C8B-B14F-4D97-AF65-F5344CB8AC3E}">
        <p14:creationId xmlns:p14="http://schemas.microsoft.com/office/powerpoint/2010/main" val="417263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CBDAC-F72C-A9B3-E746-C02856E59CE1}"/>
              </a:ext>
            </a:extLst>
          </p:cNvPr>
          <p:cNvSpPr>
            <a:spLocks noGrp="1"/>
          </p:cNvSpPr>
          <p:nvPr>
            <p:ph type="title"/>
          </p:nvPr>
        </p:nvSpPr>
        <p:spPr/>
        <p:txBody>
          <a:bodyPr/>
          <a:lstStyle/>
          <a:p>
            <a:r>
              <a:rPr lang="en-GB" dirty="0"/>
              <a:t>Previous Literature</a:t>
            </a:r>
          </a:p>
        </p:txBody>
      </p:sp>
      <p:sp>
        <p:nvSpPr>
          <p:cNvPr id="3" name="Text Placeholder 2">
            <a:extLst>
              <a:ext uri="{FF2B5EF4-FFF2-40B4-BE49-F238E27FC236}">
                <a16:creationId xmlns:a16="http://schemas.microsoft.com/office/drawing/2014/main" id="{E8007676-D095-A2ED-1FDD-1730A54508EE}"/>
              </a:ext>
            </a:extLst>
          </p:cNvPr>
          <p:cNvSpPr>
            <a:spLocks noGrp="1"/>
          </p:cNvSpPr>
          <p:nvPr>
            <p:ph type="body" sz="quarter" idx="14"/>
          </p:nvPr>
        </p:nvSpPr>
        <p:spPr/>
        <p:txBody>
          <a:bodyPr/>
          <a:lstStyle/>
          <a:p>
            <a:pPr algn="ctr"/>
            <a:r>
              <a:rPr lang="en-GB" b="1" dirty="0"/>
              <a:t>Supporting</a:t>
            </a:r>
          </a:p>
          <a:p>
            <a:pPr algn="ctr"/>
            <a:r>
              <a:rPr lang="en-GB" dirty="0"/>
              <a:t>Dye  et al. (2009)</a:t>
            </a:r>
          </a:p>
          <a:p>
            <a:pPr algn="ctr"/>
            <a:r>
              <a:rPr lang="en-GB" dirty="0" err="1"/>
              <a:t>Colzato</a:t>
            </a:r>
            <a:r>
              <a:rPr lang="en-GB" dirty="0"/>
              <a:t> et al. (2010)</a:t>
            </a:r>
          </a:p>
          <a:p>
            <a:pPr algn="ctr"/>
            <a:r>
              <a:rPr lang="en-GB" dirty="0"/>
              <a:t>Cain et al. (2012) </a:t>
            </a:r>
          </a:p>
          <a:p>
            <a:pPr algn="ctr"/>
            <a:r>
              <a:rPr lang="en-GB" dirty="0"/>
              <a:t>Green et al. (2012)</a:t>
            </a:r>
          </a:p>
          <a:p>
            <a:pPr algn="ctr"/>
            <a:r>
              <a:rPr lang="en-GB" dirty="0" err="1"/>
              <a:t>Strobach</a:t>
            </a:r>
            <a:r>
              <a:rPr lang="en-GB" dirty="0"/>
              <a:t> et al. (2012b)</a:t>
            </a:r>
          </a:p>
          <a:p>
            <a:pPr algn="ctr"/>
            <a:r>
              <a:rPr lang="en-GB" dirty="0" err="1"/>
              <a:t>Chiappe</a:t>
            </a:r>
            <a:r>
              <a:rPr lang="en-GB" dirty="0"/>
              <a:t> et al. (2013)</a:t>
            </a:r>
          </a:p>
        </p:txBody>
      </p:sp>
      <p:sp>
        <p:nvSpPr>
          <p:cNvPr id="4" name="Text Placeholder 3">
            <a:extLst>
              <a:ext uri="{FF2B5EF4-FFF2-40B4-BE49-F238E27FC236}">
                <a16:creationId xmlns:a16="http://schemas.microsoft.com/office/drawing/2014/main" id="{4C32FC34-ECB6-76FE-C9DC-9DCB393D91ED}"/>
              </a:ext>
            </a:extLst>
          </p:cNvPr>
          <p:cNvSpPr>
            <a:spLocks noGrp="1"/>
          </p:cNvSpPr>
          <p:nvPr>
            <p:ph type="body" sz="quarter" idx="15"/>
          </p:nvPr>
        </p:nvSpPr>
        <p:spPr/>
        <p:txBody>
          <a:bodyPr/>
          <a:lstStyle/>
          <a:p>
            <a:pPr algn="ctr"/>
            <a:r>
              <a:rPr lang="en-GB" b="1" dirty="0"/>
              <a:t>Against</a:t>
            </a:r>
          </a:p>
          <a:p>
            <a:pPr algn="ctr"/>
            <a:r>
              <a:rPr lang="en-GB" dirty="0"/>
              <a:t>Karl et al. (2010)</a:t>
            </a:r>
          </a:p>
          <a:p>
            <a:pPr algn="ctr"/>
            <a:r>
              <a:rPr lang="en-GB" dirty="0"/>
              <a:t>van </a:t>
            </a:r>
            <a:r>
              <a:rPr lang="en-GB" dirty="0" err="1"/>
              <a:t>Ravenzwaaij</a:t>
            </a:r>
            <a:r>
              <a:rPr lang="en-GB" dirty="0"/>
              <a:t> et al. (2014)</a:t>
            </a:r>
          </a:p>
        </p:txBody>
      </p:sp>
      <p:sp>
        <p:nvSpPr>
          <p:cNvPr id="5" name="Slide Number Placeholder 4">
            <a:extLst>
              <a:ext uri="{FF2B5EF4-FFF2-40B4-BE49-F238E27FC236}">
                <a16:creationId xmlns:a16="http://schemas.microsoft.com/office/drawing/2014/main" id="{804A4FE7-18FE-3057-DAC9-9E80E61D2E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extLst>
      <p:ext uri="{BB962C8B-B14F-4D97-AF65-F5344CB8AC3E}">
        <p14:creationId xmlns:p14="http://schemas.microsoft.com/office/powerpoint/2010/main" val="110731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7C7C-8B8E-4DA1-03E3-480BB7031E00}"/>
              </a:ext>
            </a:extLst>
          </p:cNvPr>
          <p:cNvSpPr>
            <a:spLocks noGrp="1"/>
          </p:cNvSpPr>
          <p:nvPr>
            <p:ph type="title"/>
          </p:nvPr>
        </p:nvSpPr>
        <p:spPr/>
        <p:txBody>
          <a:bodyPr wrap="square" anchor="ctr">
            <a:normAutofit/>
          </a:bodyPr>
          <a:lstStyle/>
          <a:p>
            <a:pPr>
              <a:lnSpc>
                <a:spcPct val="90000"/>
              </a:lnSpc>
            </a:pPr>
            <a:r>
              <a:rPr lang="en-GB" sz="2700" dirty="0"/>
              <a:t>Research Questions</a:t>
            </a:r>
          </a:p>
        </p:txBody>
      </p:sp>
      <p:sp>
        <p:nvSpPr>
          <p:cNvPr id="5" name="Text Placeholder 4">
            <a:extLst>
              <a:ext uri="{FF2B5EF4-FFF2-40B4-BE49-F238E27FC236}">
                <a16:creationId xmlns:a16="http://schemas.microsoft.com/office/drawing/2014/main" id="{F0126C53-4724-A630-B80C-92E3018F3837}"/>
              </a:ext>
            </a:extLst>
          </p:cNvPr>
          <p:cNvSpPr>
            <a:spLocks noGrp="1"/>
          </p:cNvSpPr>
          <p:nvPr>
            <p:ph type="body" sz="quarter" idx="14"/>
          </p:nvPr>
        </p:nvSpPr>
        <p:spPr/>
        <p:txBody>
          <a:bodyPr wrap="square" anchor="t">
            <a:normAutofit/>
          </a:bodyPr>
          <a:lstStyle/>
          <a:p>
            <a:pPr marL="419100" indent="-342900">
              <a:lnSpc>
                <a:spcPct val="105000"/>
              </a:lnSpc>
              <a:spcAft>
                <a:spcPts val="600"/>
              </a:spcAft>
              <a:buFont typeface="+mj-lt"/>
              <a:buAutoNum type="arabicPeriod"/>
            </a:pPr>
            <a:r>
              <a:rPr lang="en-GB" dirty="0"/>
              <a:t>How should we </a:t>
            </a:r>
            <a:r>
              <a:rPr lang="en-GB" b="1" dirty="0"/>
              <a:t>measure</a:t>
            </a:r>
            <a:r>
              <a:rPr lang="en-GB" dirty="0"/>
              <a:t> FPS expertise?</a:t>
            </a:r>
          </a:p>
          <a:p>
            <a:pPr marL="419100" indent="-342900">
              <a:lnSpc>
                <a:spcPct val="105000"/>
              </a:lnSpc>
              <a:spcAft>
                <a:spcPts val="600"/>
              </a:spcAft>
              <a:buFont typeface="+mj-lt"/>
              <a:buAutoNum type="arabicPeriod"/>
            </a:pPr>
            <a:r>
              <a:rPr lang="en-GB" dirty="0"/>
              <a:t>Is there a </a:t>
            </a:r>
            <a:r>
              <a:rPr lang="en-GB" b="1" dirty="0"/>
              <a:t>relationship</a:t>
            </a:r>
            <a:r>
              <a:rPr lang="en-GB" dirty="0"/>
              <a:t> between FPS expertise and cognitive performance: </a:t>
            </a:r>
            <a:r>
              <a:rPr lang="en-GB" b="1" dirty="0">
                <a:solidFill>
                  <a:schemeClr val="tx2"/>
                </a:solidFill>
              </a:rPr>
              <a:t>processing speed </a:t>
            </a:r>
            <a:r>
              <a:rPr lang="en-GB" dirty="0"/>
              <a:t>and </a:t>
            </a:r>
            <a:r>
              <a:rPr lang="en-GB" b="1" dirty="0">
                <a:solidFill>
                  <a:schemeClr val="tx2"/>
                </a:solidFill>
              </a:rPr>
              <a:t>multitasking</a:t>
            </a:r>
            <a:r>
              <a:rPr lang="en-GB" dirty="0"/>
              <a:t>. </a:t>
            </a:r>
          </a:p>
        </p:txBody>
      </p:sp>
      <p:sp>
        <p:nvSpPr>
          <p:cNvPr id="6" name="Slide Number Placeholder 5" hidden="1">
            <a:extLst>
              <a:ext uri="{FF2B5EF4-FFF2-40B4-BE49-F238E27FC236}">
                <a16:creationId xmlns:a16="http://schemas.microsoft.com/office/drawing/2014/main" id="{1A8C84F7-0539-296A-1BE9-C7E2DB52A381}"/>
              </a:ext>
            </a:extLst>
          </p:cNvPr>
          <p:cNvSpPr>
            <a:spLocks noGrp="1"/>
          </p:cNvSpPr>
          <p:nvPr>
            <p:ph type="sldNum" idx="12"/>
          </p:nvPr>
        </p:nvSpPr>
        <p:spPr/>
        <p:txBody>
          <a:bodyPr>
            <a:normAutofit/>
          </a:bodyPr>
          <a:lstStyle/>
          <a:p>
            <a:pPr marL="0" lvl="0" indent="0" algn="r" rtl="0">
              <a:lnSpc>
                <a:spcPct val="90000"/>
              </a:lnSpc>
              <a:spcBef>
                <a:spcPts val="0"/>
              </a:spcBef>
              <a:spcAft>
                <a:spcPts val="600"/>
              </a:spcAft>
              <a:buNone/>
            </a:pPr>
            <a:fld id="{00000000-1234-1234-1234-123412341234}" type="slidenum">
              <a:rPr lang="en-GB" sz="900" smtClean="0"/>
              <a:pPr marL="0" lvl="0" indent="0" algn="r" rtl="0">
                <a:lnSpc>
                  <a:spcPct val="90000"/>
                </a:lnSpc>
                <a:spcBef>
                  <a:spcPts val="0"/>
                </a:spcBef>
                <a:spcAft>
                  <a:spcPts val="600"/>
                </a:spcAft>
                <a:buNone/>
              </a:pPr>
              <a:t>7</a:t>
            </a:fld>
            <a:endParaRPr lang="en-GB" sz="900"/>
          </a:p>
        </p:txBody>
      </p:sp>
    </p:spTree>
    <p:extLst>
      <p:ext uri="{BB962C8B-B14F-4D97-AF65-F5344CB8AC3E}">
        <p14:creationId xmlns:p14="http://schemas.microsoft.com/office/powerpoint/2010/main" val="4065810492"/>
      </p:ext>
    </p:extLst>
  </p:cSld>
  <p:clrMapOvr>
    <a:masterClrMapping/>
  </p:clrMapOvr>
  <mc:AlternateContent xmlns:mc="http://schemas.openxmlformats.org/markup-compatibility/2006" xmlns:p14="http://schemas.microsoft.com/office/powerpoint/2010/main">
    <mc:Choice Requires="p14">
      <p:transition spd="slow" p14:dur="2000" advTm="13866"/>
    </mc:Choice>
    <mc:Fallback xmlns="">
      <p:transition spd="slow" advTm="1386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712862" y="986544"/>
            <a:ext cx="4234288" cy="36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t>Three Blocks:</a:t>
            </a:r>
          </a:p>
          <a:p>
            <a:pPr marL="285750" indent="-285750">
              <a:lnSpc>
                <a:spcPct val="90000"/>
              </a:lnSpc>
              <a:spcAft>
                <a:spcPts val="600"/>
              </a:spcAft>
              <a:buFont typeface="Arial" panose="020B0604020202020204" pitchFamily="34" charset="0"/>
              <a:buChar char="•"/>
            </a:pPr>
            <a:r>
              <a:rPr lang="en-GB" sz="1400" b="1" dirty="0"/>
              <a:t>Single-rule 1: </a:t>
            </a:r>
            <a:r>
              <a:rPr lang="en-GB" sz="1400" dirty="0"/>
              <a:t>64 trials of shape followed by 64 trials of colour </a:t>
            </a:r>
          </a:p>
          <a:p>
            <a:pPr marL="285750" indent="-285750">
              <a:lnSpc>
                <a:spcPct val="90000"/>
              </a:lnSpc>
              <a:spcAft>
                <a:spcPts val="600"/>
              </a:spcAft>
              <a:buFont typeface="Arial" panose="020B0604020202020204" pitchFamily="34" charset="0"/>
              <a:buChar char="•"/>
            </a:pPr>
            <a:r>
              <a:rPr lang="en-GB" sz="1400" b="1" dirty="0"/>
              <a:t>Mixed-rule: </a:t>
            </a:r>
            <a:r>
              <a:rPr lang="en-GB" sz="1400" dirty="0"/>
              <a:t>129 trials switching between shape and colour rule</a:t>
            </a:r>
          </a:p>
          <a:p>
            <a:pPr marL="285750" indent="-285750">
              <a:lnSpc>
                <a:spcPct val="90000"/>
              </a:lnSpc>
              <a:spcAft>
                <a:spcPts val="600"/>
              </a:spcAft>
              <a:buFont typeface="Arial" panose="020B0604020202020204" pitchFamily="34" charset="0"/>
              <a:buChar char="•"/>
            </a:pPr>
            <a:r>
              <a:rPr lang="en-GB" sz="1400" b="1" dirty="0"/>
              <a:t>Single-rule 2: </a:t>
            </a:r>
            <a:r>
              <a:rPr lang="en-GB" sz="1400" dirty="0"/>
              <a:t>64 trials of colour followed by 64 trials of shape</a:t>
            </a:r>
          </a:p>
          <a:p>
            <a:pPr marL="0" algn="ctr">
              <a:lnSpc>
                <a:spcPct val="90000"/>
              </a:lnSpc>
              <a:spcAft>
                <a:spcPts val="600"/>
              </a:spcAft>
            </a:pPr>
            <a:r>
              <a:rPr lang="en-GB" sz="1600" b="1" dirty="0"/>
              <a:t>n = 385</a:t>
            </a:r>
          </a:p>
          <a:p>
            <a:pPr marL="0" algn="ctr">
              <a:lnSpc>
                <a:spcPct val="90000"/>
              </a:lnSpc>
              <a:spcAft>
                <a:spcPts val="600"/>
              </a:spcAft>
            </a:pPr>
            <a:endParaRPr lang="en-GB" sz="1600" b="1" dirty="0"/>
          </a:p>
          <a:p>
            <a:pPr marL="0">
              <a:lnSpc>
                <a:spcPct val="90000"/>
              </a:lnSpc>
              <a:spcAft>
                <a:spcPts val="600"/>
              </a:spcAft>
            </a:pPr>
            <a:r>
              <a:rPr lang="en-GB" sz="1600" b="1" dirty="0"/>
              <a:t>Within the Mixed-Rule Block:</a:t>
            </a:r>
          </a:p>
          <a:p>
            <a:pPr marL="285750" indent="-285750">
              <a:lnSpc>
                <a:spcPct val="90000"/>
              </a:lnSpc>
              <a:spcAft>
                <a:spcPts val="600"/>
              </a:spcAft>
              <a:buFont typeface="Arial" panose="020B0604020202020204" pitchFamily="34" charset="0"/>
              <a:buChar char="•"/>
            </a:pPr>
            <a:r>
              <a:rPr lang="en-GB" sz="1400" b="1" dirty="0"/>
              <a:t>Repetition trials: </a:t>
            </a:r>
            <a:r>
              <a:rPr lang="en-GB" sz="1400" dirty="0"/>
              <a:t>two successive trials in which the same rule is applied (shape + shape)</a:t>
            </a:r>
          </a:p>
          <a:p>
            <a:pPr marL="285750" indent="-285750">
              <a:lnSpc>
                <a:spcPct val="90000"/>
              </a:lnSpc>
              <a:spcAft>
                <a:spcPts val="600"/>
              </a:spcAft>
              <a:buFont typeface="Arial" panose="020B0604020202020204" pitchFamily="34" charset="0"/>
              <a:buChar char="•"/>
            </a:pPr>
            <a:r>
              <a:rPr lang="en-GB" sz="1400" b="1" dirty="0"/>
              <a:t>Switch trials: </a:t>
            </a:r>
            <a:r>
              <a:rPr lang="en-GB" sz="1400" dirty="0"/>
              <a:t>rule changed from the preceding trial to the current trial (shape + colour)</a:t>
            </a:r>
          </a:p>
        </p:txBody>
      </p:sp>
    </p:spTree>
    <p:custDataLst>
      <p:tags r:id="rId1"/>
    </p:custDataLst>
    <p:extLst>
      <p:ext uri="{BB962C8B-B14F-4D97-AF65-F5344CB8AC3E}">
        <p14:creationId xmlns:p14="http://schemas.microsoft.com/office/powerpoint/2010/main" val="3043212033"/>
      </p:ext>
    </p:extLst>
  </p:cSld>
  <p:clrMapOvr>
    <a:masterClrMapping/>
  </p:clrMapOvr>
  <mc:AlternateContent xmlns:mc="http://schemas.openxmlformats.org/markup-compatibility/2006" xmlns:p14="http://schemas.microsoft.com/office/powerpoint/2010/main">
    <mc:Choice Requires="p14">
      <p:transition spd="slow" p14:dur="2000" advTm="79383"/>
    </mc:Choice>
    <mc:Fallback xmlns="">
      <p:transition spd="slow" advTm="79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9" name="TextBox 8">
            <a:extLst>
              <a:ext uri="{FF2B5EF4-FFF2-40B4-BE49-F238E27FC236}">
                <a16:creationId xmlns:a16="http://schemas.microsoft.com/office/drawing/2014/main" id="{25C558AC-F741-3E2A-54C0-55CE65BBF7AC}"/>
              </a:ext>
            </a:extLst>
          </p:cNvPr>
          <p:cNvSpPr txBox="1"/>
          <p:nvPr/>
        </p:nvSpPr>
        <p:spPr>
          <a:xfrm>
            <a:off x="5193674" y="3261271"/>
            <a:ext cx="3261344"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ource Sans Pro" panose="020B0503030403020204" pitchFamily="34" charset="0"/>
              </a:rPr>
              <a:t>Total hours playtime</a:t>
            </a:r>
          </a:p>
          <a:p>
            <a:pPr marL="285750" indent="-285750">
              <a:buFont typeface="Arial" panose="020B0604020202020204" pitchFamily="34" charset="0"/>
              <a:buChar char="•"/>
            </a:pPr>
            <a:r>
              <a:rPr lang="en-GB" sz="1600" dirty="0">
                <a:latin typeface="Source Sans Pro" panose="020B0503030403020204" pitchFamily="34" charset="0"/>
              </a:rPr>
              <a:t>Weekly hours playtime</a:t>
            </a:r>
          </a:p>
          <a:p>
            <a:pPr marL="285750" indent="-285750">
              <a:buFont typeface="Arial" panose="020B0604020202020204" pitchFamily="34" charset="0"/>
              <a:buChar char="•"/>
            </a:pPr>
            <a:r>
              <a:rPr lang="en-GB" sz="1600" dirty="0">
                <a:latin typeface="Source Sans Pro" panose="020B0503030403020204" pitchFamily="34" charset="0"/>
              </a:rPr>
              <a:t>Current Ranking (Standard MM)</a:t>
            </a:r>
          </a:p>
          <a:p>
            <a:pPr marL="285750" indent="-285750">
              <a:buFont typeface="Arial" panose="020B0604020202020204" pitchFamily="34" charset="0"/>
              <a:buChar char="•"/>
            </a:pPr>
            <a:r>
              <a:rPr lang="en-GB" sz="1600" dirty="0">
                <a:latin typeface="Source Sans Pro" panose="020B0503030403020204" pitchFamily="34" charset="0"/>
              </a:rPr>
              <a:t>Self-rated expertise</a:t>
            </a:r>
          </a:p>
        </p:txBody>
      </p:sp>
      <p:pic>
        <p:nvPicPr>
          <p:cNvPr id="10" name="Graphic 9" descr="Clipboard Mixed outline">
            <a:extLst>
              <a:ext uri="{FF2B5EF4-FFF2-40B4-BE49-F238E27FC236}">
                <a16:creationId xmlns:a16="http://schemas.microsoft.com/office/drawing/2014/main" id="{C78FFC24-2F9D-C167-1BCD-7C450550F2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81246">
            <a:off x="7363904" y="2154282"/>
            <a:ext cx="973725" cy="973725"/>
          </a:xfrm>
          <a:prstGeom prst="rect">
            <a:avLst/>
          </a:prstGeom>
        </p:spPr>
      </p:pic>
      <p:graphicFrame>
        <p:nvGraphicFramePr>
          <p:cNvPr id="12" name="Diagram 11">
            <a:extLst>
              <a:ext uri="{FF2B5EF4-FFF2-40B4-BE49-F238E27FC236}">
                <a16:creationId xmlns:a16="http://schemas.microsoft.com/office/drawing/2014/main" id="{47CE99FA-C2D3-46E3-1CA6-5EDA347268B3}"/>
              </a:ext>
            </a:extLst>
          </p:cNvPr>
          <p:cNvGraphicFramePr/>
          <p:nvPr>
            <p:extLst>
              <p:ext uri="{D42A27DB-BD31-4B8C-83A1-F6EECF244321}">
                <p14:modId xmlns:p14="http://schemas.microsoft.com/office/powerpoint/2010/main" val="2035090608"/>
              </p:ext>
            </p:extLst>
          </p:nvPr>
        </p:nvGraphicFramePr>
        <p:xfrm>
          <a:off x="4447622" y="943800"/>
          <a:ext cx="3574756" cy="24492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216552055"/>
      </p:ext>
    </p:extLst>
  </p:cSld>
  <p:clrMapOvr>
    <a:masterClrMapping/>
  </p:clrMapOvr>
  <mc:AlternateContent xmlns:mc="http://schemas.openxmlformats.org/markup-compatibility/2006" xmlns:p14="http://schemas.microsoft.com/office/powerpoint/2010/main">
    <mc:Choice Requires="p14">
      <p:transition spd="slow" p14:dur="2000" advTm="79383"/>
    </mc:Choice>
    <mc:Fallback xmlns="">
      <p:transition spd="slow" advTm="79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2"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6|8.2|25.4|1.3"/>
</p:tagLst>
</file>

<file path=ppt/tags/tag10.xml><?xml version="1.0" encoding="utf-8"?>
<p:tagLst xmlns:a="http://schemas.openxmlformats.org/drawingml/2006/main" xmlns:r="http://schemas.openxmlformats.org/officeDocument/2006/relationships" xmlns:p="http://schemas.openxmlformats.org/presentationml/2006/main">
  <p:tag name="TIMING" val="|50.7"/>
</p:tagLst>
</file>

<file path=ppt/tags/tag11.xml><?xml version="1.0" encoding="utf-8"?>
<p:tagLst xmlns:a="http://schemas.openxmlformats.org/drawingml/2006/main" xmlns:r="http://schemas.openxmlformats.org/officeDocument/2006/relationships" xmlns:p="http://schemas.openxmlformats.org/presentationml/2006/main">
  <p:tag name="TIMING" val="|10.5|13.8|6.2|11.7|7.7"/>
</p:tagLst>
</file>

<file path=ppt/tags/tag12.xml><?xml version="1.0" encoding="utf-8"?>
<p:tagLst xmlns:a="http://schemas.openxmlformats.org/drawingml/2006/main" xmlns:r="http://schemas.openxmlformats.org/officeDocument/2006/relationships" xmlns:p="http://schemas.openxmlformats.org/presentationml/2006/main">
  <p:tag name="TIMING" val="|36.2|33.2"/>
</p:tagLst>
</file>

<file path=ppt/tags/tag2.xml><?xml version="1.0" encoding="utf-8"?>
<p:tagLst xmlns:a="http://schemas.openxmlformats.org/drawingml/2006/main" xmlns:r="http://schemas.openxmlformats.org/officeDocument/2006/relationships" xmlns:p="http://schemas.openxmlformats.org/presentationml/2006/main">
  <p:tag name="TIMING" val="|29.3|24.5"/>
</p:tagLst>
</file>

<file path=ppt/tags/tag3.xml><?xml version="1.0" encoding="utf-8"?>
<p:tagLst xmlns:a="http://schemas.openxmlformats.org/drawingml/2006/main" xmlns:r="http://schemas.openxmlformats.org/officeDocument/2006/relationships" xmlns:p="http://schemas.openxmlformats.org/presentationml/2006/main">
  <p:tag name="TIMING" val="|29.3|24.5"/>
</p:tagLst>
</file>

<file path=ppt/tags/tag4.xml><?xml version="1.0" encoding="utf-8"?>
<p:tagLst xmlns:a="http://schemas.openxmlformats.org/drawingml/2006/main" xmlns:r="http://schemas.openxmlformats.org/officeDocument/2006/relationships" xmlns:p="http://schemas.openxmlformats.org/presentationml/2006/main">
  <p:tag name="TIMING" val="|18.8|10.2"/>
</p:tagLst>
</file>

<file path=ppt/tags/tag5.xml><?xml version="1.0" encoding="utf-8"?>
<p:tagLst xmlns:a="http://schemas.openxmlformats.org/drawingml/2006/main" xmlns:r="http://schemas.openxmlformats.org/officeDocument/2006/relationships" xmlns:p="http://schemas.openxmlformats.org/presentationml/2006/main">
  <p:tag name="TIMING" val="|50.7"/>
</p:tagLst>
</file>

<file path=ppt/tags/tag6.xml><?xml version="1.0" encoding="utf-8"?>
<p:tagLst xmlns:a="http://schemas.openxmlformats.org/drawingml/2006/main" xmlns:r="http://schemas.openxmlformats.org/officeDocument/2006/relationships" xmlns:p="http://schemas.openxmlformats.org/presentationml/2006/main">
  <p:tag name="TIMING" val="|50.7"/>
</p:tagLst>
</file>

<file path=ppt/tags/tag7.xml><?xml version="1.0" encoding="utf-8"?>
<p:tagLst xmlns:a="http://schemas.openxmlformats.org/drawingml/2006/main" xmlns:r="http://schemas.openxmlformats.org/officeDocument/2006/relationships" xmlns:p="http://schemas.openxmlformats.org/presentationml/2006/main">
  <p:tag name="TIMING" val="|71.1"/>
</p:tagLst>
</file>

<file path=ppt/tags/tag8.xml><?xml version="1.0" encoding="utf-8"?>
<p:tagLst xmlns:a="http://schemas.openxmlformats.org/drawingml/2006/main" xmlns:r="http://schemas.openxmlformats.org/officeDocument/2006/relationships" xmlns:p="http://schemas.openxmlformats.org/presentationml/2006/main">
  <p:tag name="TIMING" val="|50.7"/>
</p:tagLst>
</file>

<file path=ppt/tags/tag9.xml><?xml version="1.0" encoding="utf-8"?>
<p:tagLst xmlns:a="http://schemas.openxmlformats.org/drawingml/2006/main" xmlns:r="http://schemas.openxmlformats.org/officeDocument/2006/relationships" xmlns:p="http://schemas.openxmlformats.org/presentationml/2006/main">
  <p:tag name="TIMING" val="|50.7"/>
</p:tagLst>
</file>

<file path=ppt/theme/theme1.xml><?xml version="1.0" encoding="utf-8"?>
<a:theme xmlns:a="http://schemas.openxmlformats.org/drawingml/2006/main" name="Simple Light">
  <a:themeElements>
    <a:clrScheme name="University colours">
      <a:dk1>
        <a:srgbClr val="FFFFFF"/>
      </a:dk1>
      <a:lt1>
        <a:srgbClr val="E7E9EA"/>
      </a:lt1>
      <a:dk2>
        <a:srgbClr val="131E29"/>
      </a:dk2>
      <a:lt2>
        <a:srgbClr val="440099"/>
      </a:lt2>
      <a:accent1>
        <a:srgbClr val="9ADBE8"/>
      </a:accent1>
      <a:accent2>
        <a:srgbClr val="A1DED2"/>
      </a:accent2>
      <a:accent3>
        <a:srgbClr val="3BD4AE"/>
      </a:accent3>
      <a:accent4>
        <a:srgbClr val="FF9664"/>
      </a:accent4>
      <a:accent5>
        <a:srgbClr val="E1F4F8"/>
      </a:accent5>
      <a:accent6>
        <a:srgbClr val="DAA8E2"/>
      </a:accent6>
      <a:hlink>
        <a:srgbClr val="E1F4F8"/>
      </a:hlink>
      <a:folHlink>
        <a:srgbClr val="005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slide template 3" id="{C81A70EB-E816-E04C-A2D8-3CBBADD105A8}" vid="{DA664D9D-8B33-0346-BA9F-42DFD3110D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3104</TotalTime>
  <Words>3171</Words>
  <Application>Microsoft Office PowerPoint</Application>
  <PresentationFormat>On-screen Show (16:9)</PresentationFormat>
  <Paragraphs>421</Paragraphs>
  <Slides>28</Slides>
  <Notes>27</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Times New Roman</vt:lpstr>
      <vt:lpstr>Source Sans Pro Semibold</vt:lpstr>
      <vt:lpstr>Source Sans Pro</vt:lpstr>
      <vt:lpstr>Source Sans Pro Black</vt:lpstr>
      <vt:lpstr>Simple Light</vt:lpstr>
      <vt:lpstr>Processing speed and multitasking in counter-strike players: a drift-diffusion model approach</vt:lpstr>
      <vt:lpstr>How can we enhance cognition?</vt:lpstr>
      <vt:lpstr>Can video games benefit cognition?</vt:lpstr>
      <vt:lpstr>Possible explanations</vt:lpstr>
      <vt:lpstr>Counter-Strike</vt:lpstr>
      <vt:lpstr>Previous Literature</vt:lpstr>
      <vt:lpstr>Research Questions</vt:lpstr>
      <vt:lpstr>Method</vt:lpstr>
      <vt:lpstr>Method</vt:lpstr>
      <vt:lpstr>Participants (N = 235)</vt:lpstr>
      <vt:lpstr>Zero-Order Correlations</vt:lpstr>
      <vt:lpstr>K-means cluster analysis N = 235</vt:lpstr>
      <vt:lpstr>Processing Speed – Single rule block</vt:lpstr>
      <vt:lpstr>Processing Speed – Mixed rule block</vt:lpstr>
      <vt:lpstr>Multitasking – Mixed rule block</vt:lpstr>
      <vt:lpstr>Drift diffusion modelling</vt:lpstr>
      <vt:lpstr>Drift Rates</vt:lpstr>
      <vt:lpstr>Boundary Separation</vt:lpstr>
      <vt:lpstr>Non-decision Time</vt:lpstr>
      <vt:lpstr>Summary</vt:lpstr>
      <vt:lpstr>Take Home Message</vt:lpstr>
      <vt:lpstr>Thanks for listening!</vt:lpstr>
      <vt:lpstr>Processing Speed</vt:lpstr>
      <vt:lpstr>Accuracy Score</vt:lpstr>
      <vt:lpstr>Multitasking</vt:lpstr>
      <vt:lpstr>Drift Rates</vt:lpstr>
      <vt:lpstr>Boundary Separation</vt:lpstr>
      <vt:lpstr>Non-Decision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presentation slides</dc:title>
  <dc:creator>tomroper123@googlemail.com</dc:creator>
  <cp:lastModifiedBy>Eleanor Hyde</cp:lastModifiedBy>
  <cp:revision>146</cp:revision>
  <dcterms:created xsi:type="dcterms:W3CDTF">2023-02-20T10:33:55Z</dcterms:created>
  <dcterms:modified xsi:type="dcterms:W3CDTF">2024-01-11T12:52:27Z</dcterms:modified>
</cp:coreProperties>
</file>